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4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9D35-0FA9-4FE4-9D14-71F8E413F54F}" type="datetimeFigureOut">
              <a:rPr lang="ru-RU" smtClean="0"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A43E-8E25-4ED3-87BA-4DEED1AEA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2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9D35-0FA9-4FE4-9D14-71F8E413F54F}" type="datetimeFigureOut">
              <a:rPr lang="ru-RU" smtClean="0"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A43E-8E25-4ED3-87BA-4DEED1AEA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47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9D35-0FA9-4FE4-9D14-71F8E413F54F}" type="datetimeFigureOut">
              <a:rPr lang="ru-RU" smtClean="0"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A43E-8E25-4ED3-87BA-4DEED1AEA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2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9D35-0FA9-4FE4-9D14-71F8E413F54F}" type="datetimeFigureOut">
              <a:rPr lang="ru-RU" smtClean="0"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A43E-8E25-4ED3-87BA-4DEED1AEA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9D35-0FA9-4FE4-9D14-71F8E413F54F}" type="datetimeFigureOut">
              <a:rPr lang="ru-RU" smtClean="0"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A43E-8E25-4ED3-87BA-4DEED1AEA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4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9D35-0FA9-4FE4-9D14-71F8E413F54F}" type="datetimeFigureOut">
              <a:rPr lang="ru-RU" smtClean="0"/>
              <a:t>03.06.2023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A43E-8E25-4ED3-87BA-4DEED1AEA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5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9D35-0FA9-4FE4-9D14-71F8E413F54F}" type="datetimeFigureOut">
              <a:rPr lang="ru-RU" smtClean="0"/>
              <a:t>03.06.2023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A43E-8E25-4ED3-87BA-4DEED1AEA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9D35-0FA9-4FE4-9D14-71F8E413F54F}" type="datetimeFigureOut">
              <a:rPr lang="ru-RU" smtClean="0"/>
              <a:t>03.06.2023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A43E-8E25-4ED3-87BA-4DEED1AEA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8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9D35-0FA9-4FE4-9D14-71F8E413F54F}" type="datetimeFigureOut">
              <a:rPr lang="ru-RU" smtClean="0"/>
              <a:t>03.06.2023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A43E-8E25-4ED3-87BA-4DEED1AEA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1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9D35-0FA9-4FE4-9D14-71F8E413F54F}" type="datetimeFigureOut">
              <a:rPr lang="ru-RU" smtClean="0"/>
              <a:t>03.06.2023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A43E-8E25-4ED3-87BA-4DEED1AEA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0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9D35-0FA9-4FE4-9D14-71F8E413F54F}" type="datetimeFigureOut">
              <a:rPr lang="ru-RU" smtClean="0"/>
              <a:t>03.06.2023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A43E-8E25-4ED3-87BA-4DEED1AEA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6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9D35-0FA9-4FE4-9D14-71F8E413F54F}" type="datetimeFigureOut">
              <a:rPr lang="ru-RU" smtClean="0"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6A43E-8E25-4ED3-87BA-4DEED1AEA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9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xn--80aiobbvfcmc.xn--d1acj3b/wp-content/uploads/2020/09/Ugra_235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22"/>
          <a:stretch/>
        </p:blipFill>
        <p:spPr bwMode="auto">
          <a:xfrm>
            <a:off x="0" y="-1"/>
            <a:ext cx="12115799" cy="6772275"/>
          </a:xfrm>
          <a:prstGeom prst="rect">
            <a:avLst/>
          </a:prstGeom>
          <a:solidFill>
            <a:schemeClr val="bg1">
              <a:alpha val="33000"/>
            </a:schemeClr>
          </a:solidFill>
        </p:spPr>
      </p:pic>
      <p:sp>
        <p:nvSpPr>
          <p:cNvPr id="13" name="Прямоугольник 12"/>
          <p:cNvSpPr/>
          <p:nvPr/>
        </p:nvSpPr>
        <p:spPr>
          <a:xfrm>
            <a:off x="8534400" y="152400"/>
            <a:ext cx="3493643" cy="11625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ВОЕННЫЙ КОМИССАРИАТ</a:t>
            </a:r>
          </a:p>
          <a:p>
            <a:pPr lvl="2" algn="ctr"/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орода КОГАЛЫМ</a:t>
            </a:r>
          </a:p>
          <a:p>
            <a:pPr lvl="2" algn="ctr"/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ХМАО - Югры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minusinsk.info/content/image/39/5c/395cc047aba4ddf48ab5aafefdc594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0" t="34564" r="35521"/>
          <a:stretch/>
        </p:blipFill>
        <p:spPr bwMode="auto">
          <a:xfrm>
            <a:off x="8534400" y="1339189"/>
            <a:ext cx="3493643" cy="45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95853" y="1279355"/>
            <a:ext cx="3813791" cy="3477283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500 </a:t>
            </a: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тысяч рублей </a:t>
            </a: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при заключении </a:t>
            </a: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контракта в Военном комиссариате </a:t>
            </a:r>
            <a:r>
              <a:rPr lang="ru-RU" sz="1600" b="1" dirty="0" err="1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г.Когалым</a:t>
            </a: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ХМАО - Югры</a:t>
            </a:r>
            <a:endParaRPr lang="ru-RU" sz="1600" b="1" dirty="0" smtClean="0">
              <a:solidFill>
                <a:schemeClr val="tx1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000" b="1" dirty="0">
              <a:solidFill>
                <a:schemeClr val="tx1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150 тысяч рублей </a:t>
            </a: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каждые 4 месяца прохождения военной службы</a:t>
            </a:r>
          </a:p>
          <a:p>
            <a:pPr algn="just"/>
            <a:endParaRPr lang="ru-RU" sz="1000" b="1" dirty="0" smtClean="0">
              <a:solidFill>
                <a:schemeClr val="tx1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500 </a:t>
            </a: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тысяч рублей </a:t>
            </a: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при получении ранения (контузии, травмы, увечья) средней и легкой степени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000" b="1" dirty="0">
              <a:solidFill>
                <a:schemeClr val="tx1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1 млн. рублей </a:t>
            </a: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при получении ранения тяжелой </a:t>
            </a: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степени</a:t>
            </a:r>
            <a:endParaRPr lang="ru-RU" sz="1600" b="1" dirty="0" smtClean="0">
              <a:solidFill>
                <a:schemeClr val="tx1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0" name="Picture 4" descr="https://png.pngtree.com/back_origin_pic/03/70/75/18c842b0393c66aa3b2eff912605b3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47" y="270156"/>
            <a:ext cx="3822103" cy="92698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</p:pic>
      <p:sp>
        <p:nvSpPr>
          <p:cNvPr id="16" name="Прямоугольник 15"/>
          <p:cNvSpPr/>
          <p:nvPr/>
        </p:nvSpPr>
        <p:spPr>
          <a:xfrm>
            <a:off x="4426547" y="270156"/>
            <a:ext cx="3822103" cy="951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ДОПОЛНИТЕЛЬНЫЕ ЛЬГОТЫ И ГАРАНТИИ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34400" y="5553076"/>
            <a:ext cx="3477803" cy="10968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 СЕЙЧАС: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8(34667)2-09-54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8-958-249-88-60</a:t>
            </a:r>
          </a:p>
        </p:txBody>
      </p:sp>
      <p:pic>
        <p:nvPicPr>
          <p:cNvPr id="22" name="Picture 4" descr="https://png.pngtree.com/back_origin_pic/03/70/75/18c842b0393c66aa3b2eff912605b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0" y="252384"/>
            <a:ext cx="3805237" cy="92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00129" y="258009"/>
            <a:ext cx="3805237" cy="951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ДОПОЛНИТЕЛЬНЫЕ ВЫПЛАТЫ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12988" y="1259710"/>
            <a:ext cx="3813791" cy="5047206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rgbClr val="FF0000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Компенсация стоимости проезда </a:t>
            </a: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от места жительства (пребывания) на территории Российской Федерации до Когалыма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000" b="1" dirty="0">
              <a:solidFill>
                <a:schemeClr val="tx1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Предоставление проживания </a:t>
            </a: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до 5 суток, </a:t>
            </a: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прибывшим для поступления на военную службу через Военный комиссариат </a:t>
            </a:r>
            <a:r>
              <a:rPr lang="ru-RU" sz="1600" b="1" dirty="0" err="1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г.Когалыма</a:t>
            </a:r>
            <a:endParaRPr lang="ru-RU" sz="1600" b="1" dirty="0" smtClean="0">
              <a:solidFill>
                <a:schemeClr val="tx1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000" b="1" dirty="0" smtClean="0">
              <a:solidFill>
                <a:schemeClr val="tx1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100 тысяч рублей </a:t>
            </a: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выплата, имеющим детей, на обучение в образовательных организациях высшего образования в автономном округе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000" b="1" dirty="0" smtClean="0">
              <a:solidFill>
                <a:schemeClr val="tx1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Компенсация расходов</a:t>
            </a: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на оплату ЖКУ</a:t>
            </a: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при наличии места жительства в автономном округе</a:t>
            </a:r>
          </a:p>
          <a:p>
            <a:pPr algn="just"/>
            <a:endParaRPr lang="ru-RU" sz="1600" b="1" dirty="0">
              <a:solidFill>
                <a:schemeClr val="tx1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034" name="Picture 10" descr="https://docviewer.yandex.ru/view/0/htmlimage?id=8c7x-3kw984tytmb6qi3fb3jnk1o1atbw2v8ohrsbvuevto04nxc0h7bkc9adgq1jo6euxn3yo6g2oeo0h31ildnjszxpuiobn4uxxy5&amp;name=image-SAKX9RyA2O22xKV0o6.png&amp;dsid=c819fc0142cd15a33fe257dfa4b5e8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344" y="205185"/>
            <a:ext cx="1309174" cy="8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02299" y="5216041"/>
            <a:ext cx="3477803" cy="10968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заключается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год, 3 года и 5 лет</a:t>
            </a: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7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3/1614632304_89-p-rossiya-fon-dlya-fotoshop-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4606" t="25148" r="49082" b="15228"/>
          <a:stretch/>
        </p:blipFill>
        <p:spPr>
          <a:xfrm>
            <a:off x="8514213" y="128587"/>
            <a:ext cx="3504853" cy="66008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299698" y="8582804"/>
            <a:ext cx="578051" cy="51958"/>
          </a:xfrm>
          <a:prstGeom prst="rect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ВЫПЛАТЫ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5501" y="1187291"/>
            <a:ext cx="3863338" cy="5416868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sym typeface="Wingdings" panose="05000000000000000000" pitchFamily="2" charset="2"/>
              </a:rPr>
              <a:t>возможность быстрого приобретения жилья за счет Минобороны России через </a:t>
            </a:r>
            <a:r>
              <a:rPr lang="ru-RU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накопительно</a:t>
            </a:r>
            <a:r>
              <a:rPr lang="ru-RU" sz="1400" b="1" dirty="0">
                <a:solidFill>
                  <a:schemeClr val="tx1"/>
                </a:solidFill>
                <a:sym typeface="Wingdings" panose="05000000000000000000" pitchFamily="2" charset="2"/>
              </a:rPr>
              <a:t>-ипотечную систему</a:t>
            </a:r>
          </a:p>
          <a:p>
            <a:endParaRPr lang="ru-RU" sz="10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sym typeface="Wingdings" panose="05000000000000000000" pitchFamily="2" charset="2"/>
              </a:rPr>
              <a:t>с</a:t>
            </a:r>
            <a:r>
              <a:rPr lang="ru-RU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лужебное жилье или компенсация за </a:t>
            </a:r>
            <a:r>
              <a:rPr lang="ru-RU" sz="14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найм</a:t>
            </a:r>
            <a:r>
              <a:rPr lang="ru-RU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жилья</a:t>
            </a:r>
          </a:p>
          <a:p>
            <a:endParaRPr lang="ru-RU" sz="10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бесплатное обследование, лечение и реабилитация в военно-медицинских учреждениях</a:t>
            </a:r>
          </a:p>
          <a:p>
            <a:endParaRPr lang="ru-RU" sz="10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sym typeface="Wingdings" panose="05000000000000000000" pitchFamily="2" charset="2"/>
              </a:rPr>
              <a:t>с</a:t>
            </a:r>
            <a:r>
              <a:rPr lang="ru-RU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трахование жизни и здоровья за счет федерального бюджета</a:t>
            </a:r>
          </a:p>
          <a:p>
            <a:endParaRPr lang="ru-RU" sz="10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за будущими контрактниками бронируются рабочие места</a:t>
            </a:r>
          </a:p>
          <a:p>
            <a:endParaRPr lang="ru-RU" sz="10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sym typeface="Wingdings" panose="05000000000000000000" pitchFamily="2" charset="2"/>
              </a:rPr>
              <a:t>статус ветерана боевых действий и соответствующие </a:t>
            </a:r>
            <a:r>
              <a:rPr lang="ru-RU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льготы</a:t>
            </a:r>
          </a:p>
          <a:p>
            <a:endParaRPr lang="ru-RU" sz="10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кредитные и налоговые каникулы</a:t>
            </a:r>
          </a:p>
          <a:p>
            <a:endParaRPr lang="ru-RU" sz="10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бюджетные места для обучения детей в вузах</a:t>
            </a:r>
          </a:p>
          <a:p>
            <a:pPr algn="just"/>
            <a:endParaRPr lang="ru-RU" sz="10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бесплатный отдых детей в летних оздоровительных лагерях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203" y="1187291"/>
            <a:ext cx="3863339" cy="54168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195 тыс. руб. единовременно (при заключении контракта на срок от года и более)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sym typeface="Wingdings" panose="05000000000000000000" pitchFamily="2" charset="2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т 204 тыс. руб. в месяц (в зависимости от воинского звания, должности и выслуги лет)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sym typeface="Wingdings" panose="05000000000000000000" pitchFamily="2" charset="2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т 50 тысяч до 1 млн. рублей за уничтожение или захват военной техники противника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50 тысяч рублей за каждые сутки активных наступательных действий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3 млн. рублей при ранении, травме, контузии тяжелой степени (федеральная выплата)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5 млн. рублей членам семьи, в случае гибели (смерти) (федеральная выплата)</a:t>
            </a:r>
            <a:endParaRPr lang="ru-RU" sz="1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2052" name="Picture 4" descr="https://png.pngtree.com/back_origin_pic/03/70/75/18c842b0393c66aa3b2eff912605b3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01" y="209550"/>
            <a:ext cx="3863338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33060" y="226607"/>
            <a:ext cx="3863338" cy="756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СОЦИАЛЬНЫЕ ЛЬГОТЫ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И ГАРАНТИИ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https://png.pngtree.com/back_origin_pic/03/70/75/18c842b0393c66aa3b2eff912605b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1" y="209550"/>
            <a:ext cx="3863338" cy="7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6582" y="209550"/>
            <a:ext cx="3640975" cy="756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ВЫПЛАТЫ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88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308</Words>
  <Application>Microsoft Office PowerPoint</Application>
  <PresentationFormat>Широкоэкранный</PresentationFormat>
  <Paragraphs>57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Рыбачок Марина Геннадьевна</dc:creator>
  <cp:lastModifiedBy>Рыбачок Марина Геннадьевна</cp:lastModifiedBy>
  <cp:revision>33</cp:revision>
  <cp:lastPrinted>2023-06-03T08:55:54Z</cp:lastPrinted>
  <dcterms:created xsi:type="dcterms:W3CDTF">2023-06-02T11:20:45Z</dcterms:created>
  <dcterms:modified xsi:type="dcterms:W3CDTF">2023-06-03T12:29:12Z</dcterms:modified>
</cp:coreProperties>
</file>