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5" r:id="rId1"/>
  </p:sldMasterIdLst>
  <p:notesMasterIdLst>
    <p:notesMasterId r:id="rId49"/>
  </p:notesMasterIdLst>
  <p:sldIdLst>
    <p:sldId id="256" r:id="rId2"/>
    <p:sldId id="337" r:id="rId3"/>
    <p:sldId id="289" r:id="rId4"/>
    <p:sldId id="290" r:id="rId5"/>
    <p:sldId id="309" r:id="rId6"/>
    <p:sldId id="313" r:id="rId7"/>
    <p:sldId id="317" r:id="rId8"/>
    <p:sldId id="320" r:id="rId9"/>
    <p:sldId id="262" r:id="rId10"/>
    <p:sldId id="319" r:id="rId11"/>
    <p:sldId id="269" r:id="rId12"/>
    <p:sldId id="280" r:id="rId13"/>
    <p:sldId id="275" r:id="rId14"/>
    <p:sldId id="294" r:id="rId15"/>
    <p:sldId id="295" r:id="rId16"/>
    <p:sldId id="321" r:id="rId17"/>
    <p:sldId id="323" r:id="rId18"/>
    <p:sldId id="322" r:id="rId19"/>
    <p:sldId id="302" r:id="rId20"/>
    <p:sldId id="326" r:id="rId21"/>
    <p:sldId id="325" r:id="rId22"/>
    <p:sldId id="300" r:id="rId23"/>
    <p:sldId id="327" r:id="rId24"/>
    <p:sldId id="338" r:id="rId25"/>
    <p:sldId id="328" r:id="rId26"/>
    <p:sldId id="324" r:id="rId27"/>
    <p:sldId id="303" r:id="rId28"/>
    <p:sldId id="329" r:id="rId29"/>
    <p:sldId id="314" r:id="rId30"/>
    <p:sldId id="296" r:id="rId31"/>
    <p:sldId id="339" r:id="rId32"/>
    <p:sldId id="341" r:id="rId33"/>
    <p:sldId id="343" r:id="rId34"/>
    <p:sldId id="342" r:id="rId35"/>
    <p:sldId id="330" r:id="rId36"/>
    <p:sldId id="305" r:id="rId37"/>
    <p:sldId id="331" r:id="rId38"/>
    <p:sldId id="304" r:id="rId39"/>
    <p:sldId id="332" r:id="rId40"/>
    <p:sldId id="306" r:id="rId41"/>
    <p:sldId id="336" r:id="rId42"/>
    <p:sldId id="307" r:id="rId43"/>
    <p:sldId id="333" r:id="rId44"/>
    <p:sldId id="308" r:id="rId45"/>
    <p:sldId id="335" r:id="rId46"/>
    <p:sldId id="340" r:id="rId47"/>
    <p:sldId id="291" r:id="rId48"/>
  </p:sldIdLst>
  <p:sldSz cx="9144000" cy="6858000" type="screen4x3"/>
  <p:notesSz cx="6761163" cy="99425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397" autoAdjust="0"/>
    <p:restoredTop sz="86429" autoAdjust="0"/>
  </p:normalViewPr>
  <p:slideViewPr>
    <p:cSldViewPr>
      <p:cViewPr varScale="1">
        <p:scale>
          <a:sx n="60" d="100"/>
          <a:sy n="60" d="100"/>
        </p:scale>
        <p:origin x="-1128" y="-84"/>
      </p:cViewPr>
      <p:guideLst>
        <p:guide orient="horz" pos="2160"/>
        <p:guide pos="2880"/>
      </p:guideLst>
    </p:cSldViewPr>
  </p:slideViewPr>
  <p:outlineViewPr>
    <p:cViewPr>
      <p:scale>
        <a:sx n="33" d="100"/>
        <a:sy n="33" d="100"/>
      </p:scale>
      <p:origin x="0" y="79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pPr>
              <a:defRPr/>
            </a:pPr>
            <a:fld id="{3AA7054F-7711-4291-95D1-3E4CDF4F13B5}" type="datetimeFigureOut">
              <a:rPr lang="ru-RU"/>
              <a:pPr>
                <a:defRPr/>
              </a:pPr>
              <a:t>20.04.2016</a:t>
            </a:fld>
            <a:endParaRPr lang="ru-RU"/>
          </a:p>
        </p:txBody>
      </p:sp>
      <p:sp>
        <p:nvSpPr>
          <p:cNvPr id="4" name="Образ слайда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pPr>
              <a:defRPr/>
            </a:pPr>
            <a:fld id="{0AFE9A11-B9F3-4C70-ADAF-AB7FC813B51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AFE9A11-B9F3-4C70-ADAF-AB7FC813B51B}" type="slidenum">
              <a:rPr lang="ru-RU" smtClean="0"/>
              <a:pPr>
                <a:defRPr/>
              </a:pPr>
              <a:t>36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ая соединительная линия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Прямая соединительная линия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Прямая соединительная линия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Прямая соединительная линия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Прямая соединительная линия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Прямоугольник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Овал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Овал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Овал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Овал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Овал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a:lvl1pPr>
          </a:lstStyle>
          <a:p>
            <a:pPr>
              <a:defRPr/>
            </a:pPr>
            <a:endParaRPr lang="ru-RU"/>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pPr>
              <a:defRPr/>
            </a:pPr>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pPr>
              <a:defRPr/>
            </a:pPr>
            <a:fld id="{075A0CB2-F5ED-45A1-826B-67499757FF48}"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C7D0341-E0F5-45C7-9504-05B9129D3F1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1F9D138-A75D-4D29-BA24-79843C1B454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rtlCol="0"/>
          <a:lstStyle>
            <a:lvl1pPr>
              <a:defRPr/>
            </a:lvl1pPr>
          </a:lstStyle>
          <a:p>
            <a:pPr>
              <a:defRPr/>
            </a:pPr>
            <a:endParaRPr lang="ru-RU"/>
          </a:p>
        </p:txBody>
      </p:sp>
      <p:sp>
        <p:nvSpPr>
          <p:cNvPr id="5" name="Номер слайда 8"/>
          <p:cNvSpPr>
            <a:spLocks noGrp="1"/>
          </p:cNvSpPr>
          <p:nvPr>
            <p:ph type="sldNum" sz="quarter" idx="11"/>
          </p:nvPr>
        </p:nvSpPr>
        <p:spPr/>
        <p:txBody>
          <a:bodyPr rtlCol="0"/>
          <a:lstStyle>
            <a:lvl1pPr>
              <a:defRPr/>
            </a:lvl1pPr>
          </a:lstStyle>
          <a:p>
            <a:pPr>
              <a:defRPr/>
            </a:pPr>
            <a:fld id="{8FEB9B0C-310D-45D2-B0FA-C41A10801819}" type="slidenum">
              <a:rPr lang="ru-RU"/>
              <a:pPr>
                <a:defRPr/>
              </a:pPr>
              <a:t>‹#›</a:t>
            </a:fld>
            <a:endParaRPr lang="ru-RU"/>
          </a:p>
        </p:txBody>
      </p:sp>
      <p:sp>
        <p:nvSpPr>
          <p:cNvPr id="6" name="Нижний колонтитул 9"/>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Прямая соединительная линия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Прямая соединительная линия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Прямая соединительная линия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Прямая соединительная линия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Прямоугольник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Овал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Овал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Овал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Овал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Овал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Прямая соединительная линия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pPr>
              <a:defRPr/>
            </a:pPr>
            <a:endParaRPr lang="ru-RU"/>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pPr>
              <a:defRPr/>
            </a:pPr>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pPr>
              <a:defRPr/>
            </a:pPr>
            <a:fld id="{5D8EF1C1-30CF-4AD6-A66A-B74007265A3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EFABCA17-1E06-405B-9119-FAF431216DF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13"/>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4AA75607-7F1F-4A9F-A9E6-8216EDDB97D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rtlCol="0"/>
          <a:lstStyle>
            <a:lvl1pPr>
              <a:defRPr/>
            </a:lvl1pPr>
          </a:lstStyle>
          <a:p>
            <a:pPr>
              <a:defRPr/>
            </a:pPr>
            <a:endParaRPr lang="ru-RU"/>
          </a:p>
        </p:txBody>
      </p:sp>
      <p:sp>
        <p:nvSpPr>
          <p:cNvPr id="4" name="Номер слайда 6"/>
          <p:cNvSpPr>
            <a:spLocks noGrp="1"/>
          </p:cNvSpPr>
          <p:nvPr>
            <p:ph type="sldNum" sz="quarter" idx="11"/>
          </p:nvPr>
        </p:nvSpPr>
        <p:spPr/>
        <p:txBody>
          <a:bodyPr rtlCol="0"/>
          <a:lstStyle>
            <a:lvl1pPr>
              <a:defRPr/>
            </a:lvl1pPr>
          </a:lstStyle>
          <a:p>
            <a:pPr>
              <a:defRPr/>
            </a:pPr>
            <a:fld id="{C100C0CF-EB95-4901-8AD7-EFECA3C45C4A}" type="slidenum">
              <a:rPr lang="ru-RU"/>
              <a:pPr>
                <a:defRPr/>
              </a:pPr>
              <a:t>‹#›</a:t>
            </a:fld>
            <a:endParaRPr lang="ru-RU"/>
          </a:p>
        </p:txBody>
      </p:sp>
      <p:sp>
        <p:nvSpPr>
          <p:cNvPr id="5" name="Нижний колонтитул 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2461446D-3E3B-4F0B-8E4B-4FAFD8719DB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Прямая соединительная линия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Прямая соединительная линия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Прямая соединительная линия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Прямоугольник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ая соединительная линия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Овал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Содержимое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rtlCol="0"/>
          <a:lstStyle>
            <a:lvl1pPr>
              <a:defRPr/>
            </a:lvl1pPr>
          </a:lstStyle>
          <a:p>
            <a:pPr>
              <a:defRPr/>
            </a:pPr>
            <a:endParaRPr lang="ru-RU"/>
          </a:p>
        </p:txBody>
      </p:sp>
      <p:sp>
        <p:nvSpPr>
          <p:cNvPr id="13" name="Номер слайда 21"/>
          <p:cNvSpPr>
            <a:spLocks noGrp="1"/>
          </p:cNvSpPr>
          <p:nvPr>
            <p:ph type="sldNum" sz="quarter" idx="11"/>
          </p:nvPr>
        </p:nvSpPr>
        <p:spPr/>
        <p:txBody>
          <a:bodyPr rtlCol="0"/>
          <a:lstStyle>
            <a:lvl1pPr>
              <a:defRPr/>
            </a:lvl1pPr>
          </a:lstStyle>
          <a:p>
            <a:pPr>
              <a:defRPr/>
            </a:pPr>
            <a:fld id="{FBAD7539-8FE3-4BFE-A0F8-85A31FE512B5}" type="slidenum">
              <a:rPr lang="ru-RU"/>
              <a:pPr>
                <a:defRPr/>
              </a:pPr>
              <a:t>‹#›</a:t>
            </a:fld>
            <a:endParaRPr lang="ru-RU"/>
          </a:p>
        </p:txBody>
      </p:sp>
      <p:sp>
        <p:nvSpPr>
          <p:cNvPr id="14" name="Нижний колонтитул 22"/>
          <p:cNvSpPr>
            <a:spLocks noGrp="1"/>
          </p:cNvSpPr>
          <p:nvPr>
            <p:ph type="ftr" sz="quarter" idx="12"/>
          </p:nvPr>
        </p:nvSpPr>
        <p:spPr/>
        <p:txBody>
          <a:bodyPr rtlCol="0"/>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Овал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Прямая соединительная линия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Прямоугольник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Прямая соединительная линия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Прямая соединительная линия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Прямая соединительная линия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rtlCol="0"/>
          <a:lstStyle>
            <a:lvl1pPr>
              <a:defRPr/>
            </a:lvl1pPr>
          </a:lstStyle>
          <a:p>
            <a:pPr>
              <a:defRPr/>
            </a:pPr>
            <a:endParaRPr lang="ru-RU"/>
          </a:p>
        </p:txBody>
      </p:sp>
      <p:sp>
        <p:nvSpPr>
          <p:cNvPr id="13" name="Номер слайда 17"/>
          <p:cNvSpPr>
            <a:spLocks noGrp="1"/>
          </p:cNvSpPr>
          <p:nvPr>
            <p:ph type="sldNum" sz="quarter" idx="11"/>
          </p:nvPr>
        </p:nvSpPr>
        <p:spPr/>
        <p:txBody>
          <a:bodyPr rtlCol="0"/>
          <a:lstStyle>
            <a:lvl1pPr>
              <a:defRPr/>
            </a:lvl1pPr>
          </a:lstStyle>
          <a:p>
            <a:pPr>
              <a:defRPr/>
            </a:pPr>
            <a:fld id="{2B475BB7-06F6-4CB2-A0E3-2A9436463C51}" type="slidenum">
              <a:rPr lang="ru-RU"/>
              <a:pPr>
                <a:defRPr/>
              </a:pPr>
              <a:t>‹#›</a:t>
            </a:fld>
            <a:endParaRPr lang="ru-RU"/>
          </a:p>
        </p:txBody>
      </p:sp>
      <p:sp>
        <p:nvSpPr>
          <p:cNvPr id="14" name="Нижний колонтитул 20"/>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smtClean="0"/>
              <a:t>Образец заголовка</a:t>
            </a:r>
            <a:endParaRPr lang="en-US"/>
          </a:p>
        </p:txBody>
      </p:sp>
      <p:sp>
        <p:nvSpPr>
          <p:cNvPr id="1028" name="Текст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smtClean="0">
                <a:solidFill>
                  <a:srgbClr val="FFFFFF"/>
                </a:solidFill>
              </a:defRPr>
            </a:lvl1pPr>
          </a:lstStyle>
          <a:p>
            <a:pPr>
              <a:defRPr/>
            </a:pPr>
            <a:fld id="{7114F032-6FC7-432B-A74B-45A81DEB90A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53" r:id="rId4"/>
    <p:sldLayoutId id="2147484054" r:id="rId5"/>
    <p:sldLayoutId id="2147484061" r:id="rId6"/>
    <p:sldLayoutId id="2147484055" r:id="rId7"/>
    <p:sldLayoutId id="2147484062" r:id="rId8"/>
    <p:sldLayoutId id="2147484063" r:id="rId9"/>
    <p:sldLayoutId id="2147484056" r:id="rId10"/>
    <p:sldLayoutId id="2147484057"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consultantplus://offline/ref=8A71C757536D07A7AE161B445E1F5200BF3D984708CF7E05072B439C828CF1628FEAAB30F8F87BC3d6F8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gkh1.ru/upload/iblock/d0b/PP%20RF%20N354_06.05.2011.doc"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gkh1.ru/upload/iblock/8ee/FZ%20N190-FZ_27.07.2010.doc" TargetMode="External"/><Relationship Id="rId4" Type="http://schemas.openxmlformats.org/officeDocument/2006/relationships/hyperlink" Target="http://gkh1.ru/upload/iblock/344/FZ%20N416-FZ_07.12.2011.do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1000"/>
          </a:blip>
          <a:srcRect/>
          <a:stretch>
            <a:fillRect l="-13000" r="-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 y="-381000"/>
            <a:ext cx="9448800" cy="4724400"/>
          </a:xfrm>
        </p:spPr>
        <p:txBody>
          <a:bodyPr/>
          <a:lstStyle/>
          <a:p>
            <a:pPr algn="ctr" fontAlgn="auto">
              <a:spcAft>
                <a:spcPts val="0"/>
              </a:spcAft>
              <a:defRPr/>
            </a:pPr>
            <a:r>
              <a:rPr lang="ru-RU" dirty="0" smtClean="0">
                <a:solidFill>
                  <a:srgbClr val="FF0000"/>
                </a:solidFill>
              </a:rPr>
              <a:t/>
            </a:r>
            <a:br>
              <a:rPr lang="ru-RU" dirty="0" smtClean="0">
                <a:solidFill>
                  <a:srgbClr val="FF0000"/>
                </a:solidFill>
              </a:rPr>
            </a:br>
            <a:r>
              <a:rPr lang="ru-RU" dirty="0" smtClean="0">
                <a:solidFill>
                  <a:srgbClr val="FF0000"/>
                </a:solidFill>
              </a:rPr>
              <a:t/>
            </a:r>
            <a:br>
              <a:rPr lang="ru-RU" dirty="0" smtClean="0">
                <a:solidFill>
                  <a:srgbClr val="FF0000"/>
                </a:solidFill>
              </a:rPr>
            </a:br>
            <a:r>
              <a:rPr lang="ru-RU" sz="4000" dirty="0" smtClean="0">
                <a:solidFill>
                  <a:schemeClr val="bg1"/>
                </a:solidFill>
                <a:latin typeface="Times New Roman" pitchFamily="18" charset="0"/>
                <a:cs typeface="Times New Roman" pitchFamily="18" charset="0"/>
              </a:rPr>
              <a:t>Платежный документ за ЖКУ </a:t>
            </a:r>
            <a:br>
              <a:rPr lang="ru-RU" sz="4000" dirty="0" smtClean="0">
                <a:solidFill>
                  <a:schemeClr val="bg1"/>
                </a:solidFill>
                <a:latin typeface="Times New Roman" pitchFamily="18" charset="0"/>
                <a:cs typeface="Times New Roman" pitchFamily="18" charset="0"/>
              </a:rPr>
            </a:br>
            <a:r>
              <a:rPr lang="ru-RU" sz="4000" dirty="0" smtClean="0">
                <a:solidFill>
                  <a:schemeClr val="bg1"/>
                </a:solidFill>
                <a:latin typeface="Times New Roman" pitchFamily="18" charset="0"/>
                <a:cs typeface="Times New Roman" pitchFamily="18" charset="0"/>
              </a:rPr>
              <a:t>«Единого </a:t>
            </a:r>
            <a:r>
              <a:rPr lang="ru-RU" sz="4000" dirty="0" err="1" smtClean="0">
                <a:solidFill>
                  <a:schemeClr val="bg1"/>
                </a:solidFill>
                <a:latin typeface="Times New Roman" pitchFamily="18" charset="0"/>
                <a:cs typeface="Times New Roman" pitchFamily="18" charset="0"/>
              </a:rPr>
              <a:t>расчётно</a:t>
            </a:r>
            <a:r>
              <a:rPr lang="ru-RU" sz="4000" dirty="0" smtClean="0">
                <a:solidFill>
                  <a:schemeClr val="bg1"/>
                </a:solidFill>
                <a:latin typeface="Times New Roman" pitchFamily="18" charset="0"/>
                <a:cs typeface="Times New Roman" pitchFamily="18" charset="0"/>
              </a:rPr>
              <a:t> –информационного центра» </a:t>
            </a:r>
            <a:br>
              <a:rPr lang="ru-RU" sz="4000" dirty="0" smtClean="0">
                <a:solidFill>
                  <a:schemeClr val="bg1"/>
                </a:solidFill>
                <a:latin typeface="Times New Roman" pitchFamily="18" charset="0"/>
                <a:cs typeface="Times New Roman" pitchFamily="18" charset="0"/>
              </a:rPr>
            </a:br>
            <a:r>
              <a:rPr lang="ru-RU" sz="3100" dirty="0" smtClean="0">
                <a:solidFill>
                  <a:schemeClr val="bg1"/>
                </a:solidFill>
                <a:latin typeface="Times New Roman" pitchFamily="18" charset="0"/>
                <a:cs typeface="Times New Roman" pitchFamily="18" charset="0"/>
              </a:rPr>
              <a:t>г</a:t>
            </a:r>
            <a:r>
              <a:rPr lang="ru-RU" sz="4000" dirty="0" smtClean="0">
                <a:solidFill>
                  <a:schemeClr val="bg1"/>
                </a:solidFill>
                <a:latin typeface="Times New Roman" pitchFamily="18" charset="0"/>
                <a:cs typeface="Times New Roman" pitchFamily="18" charset="0"/>
              </a:rPr>
              <a:t>. Когалыма</a:t>
            </a:r>
          </a:p>
        </p:txBody>
      </p:sp>
      <p:pic>
        <p:nvPicPr>
          <p:cNvPr id="3" name="Picture 3"/>
          <p:cNvPicPr>
            <a:picLocks noChangeAspect="1" noChangeArrowheads="1"/>
          </p:cNvPicPr>
          <p:nvPr/>
        </p:nvPicPr>
        <p:blipFill>
          <a:blip r:embed="rId3" cstate="print"/>
          <a:srcRect/>
          <a:stretch>
            <a:fillRect/>
          </a:stretch>
        </p:blipFill>
        <p:spPr bwMode="auto">
          <a:xfrm>
            <a:off x="-1" y="1"/>
            <a:ext cx="9144001" cy="457200"/>
          </a:xfrm>
          <a:prstGeom prst="rect">
            <a:avLst/>
          </a:prstGeom>
          <a:noFill/>
          <a:ln w="9525">
            <a:noFill/>
            <a:miter lim="800000"/>
            <a:headEnd/>
            <a:tailEnd/>
          </a:ln>
          <a:effectLst/>
        </p:spPr>
      </p:pic>
    </p:spTree>
  </p:cSld>
  <p:clrMapOvr>
    <a:masterClrMapping/>
  </p:clrMapOvr>
  <p:transition spd="slow" advTm="10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304800"/>
            <a:ext cx="8305800" cy="6169152"/>
          </a:xfrm>
        </p:spPr>
        <p:txBody>
          <a:bodyPr/>
          <a:lstStyle/>
          <a:p>
            <a:pPr algn="just">
              <a:lnSpc>
                <a:spcPct val="150000"/>
              </a:lnSpc>
              <a:buNone/>
            </a:pPr>
            <a:r>
              <a:rPr lang="ru-RU" sz="1400" dirty="0" smtClean="0">
                <a:latin typeface="Times New Roman" pitchFamily="18" charset="0"/>
                <a:cs typeface="Times New Roman" pitchFamily="18" charset="0"/>
              </a:rPr>
              <a:t>	       Плата за жилое помещение и коммунальные услуги для </a:t>
            </a:r>
            <a:r>
              <a:rPr lang="ru-RU" sz="1400" b="1" u="sng" dirty="0" smtClean="0">
                <a:latin typeface="Times New Roman" pitchFamily="18" charset="0"/>
                <a:cs typeface="Times New Roman" pitchFamily="18" charset="0"/>
              </a:rPr>
              <a:t>нанимателя жилого помещения</a:t>
            </a:r>
            <a:r>
              <a:rPr lang="ru-RU" sz="1400" dirty="0" smtClean="0">
                <a:latin typeface="Times New Roman" pitchFamily="18" charset="0"/>
                <a:cs typeface="Times New Roman" pitchFamily="18" charset="0"/>
              </a:rPr>
              <a:t> по договору найма жилого помещения жилищного фонда </a:t>
            </a:r>
            <a:r>
              <a:rPr lang="ru-RU" sz="1400" u="sng" dirty="0" smtClean="0">
                <a:latin typeface="Times New Roman" pitchFamily="18" charset="0"/>
                <a:cs typeface="Times New Roman" pitchFamily="18" charset="0"/>
              </a:rPr>
              <a:t>социального использования</a:t>
            </a:r>
            <a:r>
              <a:rPr lang="ru-RU" sz="1400" dirty="0" smtClean="0">
                <a:latin typeface="Times New Roman" pitchFamily="18" charset="0"/>
                <a:cs typeface="Times New Roman" pitchFamily="18" charset="0"/>
              </a:rPr>
              <a:t> включает в себя:</a:t>
            </a:r>
          </a:p>
          <a:p>
            <a:pPr algn="just">
              <a:lnSpc>
                <a:spcPct val="150000"/>
              </a:lnSpc>
              <a:buNone/>
            </a:pPr>
            <a:r>
              <a:rPr lang="ru-RU" sz="1400" dirty="0" smtClean="0">
                <a:latin typeface="Times New Roman" pitchFamily="18" charset="0"/>
                <a:cs typeface="Times New Roman" pitchFamily="18" charset="0"/>
              </a:rPr>
              <a:t>	      1) плату за </a:t>
            </a:r>
            <a:r>
              <a:rPr lang="ru-RU" sz="1400" u="sng" dirty="0" smtClean="0">
                <a:latin typeface="Times New Roman" pitchFamily="18" charset="0"/>
                <a:cs typeface="Times New Roman" pitchFamily="18" charset="0"/>
              </a:rPr>
              <a:t>наем жилого помещения</a:t>
            </a:r>
            <a:r>
              <a:rPr lang="ru-RU" sz="1400" dirty="0" smtClean="0">
                <a:latin typeface="Times New Roman" pitchFamily="18" charset="0"/>
                <a:cs typeface="Times New Roman" pitchFamily="18" charset="0"/>
              </a:rPr>
              <a:t>, устанавливаемую в соответствии со </a:t>
            </a:r>
            <a:r>
              <a:rPr lang="ru-RU" sz="1400" dirty="0" smtClean="0">
                <a:latin typeface="Times New Roman" pitchFamily="18" charset="0"/>
                <a:cs typeface="Times New Roman" pitchFamily="18" charset="0"/>
                <a:hlinkClick r:id="rId2"/>
              </a:rPr>
              <a:t>статьей 156.1</a:t>
            </a:r>
            <a:r>
              <a:rPr lang="ru-RU" sz="1400" dirty="0" smtClean="0">
                <a:latin typeface="Times New Roman" pitchFamily="18" charset="0"/>
                <a:cs typeface="Times New Roman" pitchFamily="18" charset="0"/>
              </a:rPr>
              <a:t> настоящего Кодекса;</a:t>
            </a:r>
          </a:p>
          <a:p>
            <a:pPr algn="just">
              <a:lnSpc>
                <a:spcPct val="150000"/>
              </a:lnSpc>
              <a:buNone/>
            </a:pPr>
            <a:r>
              <a:rPr lang="ru-RU" sz="1400" dirty="0" smtClean="0">
                <a:latin typeface="Times New Roman" pitchFamily="18" charset="0"/>
                <a:cs typeface="Times New Roman" pitchFamily="18" charset="0"/>
              </a:rPr>
              <a:t>	      2) плату за </a:t>
            </a:r>
            <a:r>
              <a:rPr lang="ru-RU" sz="1400" u="sng" dirty="0" smtClean="0">
                <a:latin typeface="Times New Roman" pitchFamily="18" charset="0"/>
                <a:cs typeface="Times New Roman" pitchFamily="18" charset="0"/>
              </a:rPr>
              <a:t>коммунальные услуги</a:t>
            </a:r>
            <a:r>
              <a:rPr lang="ru-RU" sz="1400" dirty="0" smtClean="0">
                <a:latin typeface="Times New Roman" pitchFamily="18" charset="0"/>
                <a:cs typeface="Times New Roman" pitchFamily="18" charset="0"/>
              </a:rPr>
              <a:t>.</a:t>
            </a:r>
          </a:p>
          <a:p>
            <a:pPr algn="just">
              <a:lnSpc>
                <a:spcPct val="150000"/>
              </a:lnSpc>
              <a:buNone/>
            </a:pPr>
            <a:r>
              <a:rPr lang="ru-RU" sz="1400" dirty="0" smtClean="0">
                <a:latin typeface="Times New Roman" pitchFamily="18" charset="0"/>
                <a:cs typeface="Times New Roman" pitchFamily="18" charset="0"/>
              </a:rPr>
              <a:t>	      2. Плата за жилое помещение и коммунальные услуги для </a:t>
            </a:r>
            <a:r>
              <a:rPr lang="ru-RU" sz="1400" b="1" u="sng" dirty="0" smtClean="0">
                <a:latin typeface="Times New Roman" pitchFamily="18" charset="0"/>
                <a:cs typeface="Times New Roman" pitchFamily="18" charset="0"/>
              </a:rPr>
              <a:t>собственника помещения</a:t>
            </a:r>
            <a:r>
              <a:rPr lang="ru-RU" sz="1400" dirty="0" smtClean="0">
                <a:latin typeface="Times New Roman" pitchFamily="18" charset="0"/>
                <a:cs typeface="Times New Roman" pitchFamily="18" charset="0"/>
              </a:rPr>
              <a:t> в многоквартирном доме включает в себя:</a:t>
            </a:r>
          </a:p>
          <a:p>
            <a:pPr algn="just">
              <a:lnSpc>
                <a:spcPct val="150000"/>
              </a:lnSpc>
              <a:buNone/>
            </a:pPr>
            <a:r>
              <a:rPr lang="ru-RU" sz="1400" dirty="0" smtClean="0">
                <a:latin typeface="Times New Roman" pitchFamily="18" charset="0"/>
                <a:cs typeface="Times New Roman" pitchFamily="18" charset="0"/>
              </a:rPr>
              <a:t>	      1) </a:t>
            </a:r>
            <a:r>
              <a:rPr lang="ru-RU" sz="1400" u="sng" dirty="0" smtClean="0">
                <a:latin typeface="Times New Roman" pitchFamily="18" charset="0"/>
                <a:cs typeface="Times New Roman" pitchFamily="18" charset="0"/>
              </a:rPr>
              <a:t>плату за содержание жилого помещения</a:t>
            </a:r>
            <a:r>
              <a:rPr lang="ru-RU" sz="1400" dirty="0" smtClean="0">
                <a:latin typeface="Times New Roman" pitchFamily="18" charset="0"/>
                <a:cs typeface="Times New Roman" pitchFamily="18" charset="0"/>
              </a:rPr>
              <a:t>, включающую в себя плату за услуги, работы по управлению многоквартирным домом, за содержание и текущий ремонт общего имущества в многоквартирном доме, за холодную воду, горячую воду, электрическую энергию, тепловую энергию, потребляемые при содержании общего имущества в многоквартирном доме, а также за отведение сточных вод в целях содержания общего имущества в многоквартирном доме;</a:t>
            </a:r>
          </a:p>
          <a:p>
            <a:pPr algn="just">
              <a:lnSpc>
                <a:spcPct val="150000"/>
              </a:lnSpc>
              <a:buNone/>
            </a:pPr>
            <a:r>
              <a:rPr lang="ru-RU" sz="1400" dirty="0" smtClean="0">
                <a:latin typeface="Times New Roman" pitchFamily="18" charset="0"/>
                <a:cs typeface="Times New Roman" pitchFamily="18" charset="0"/>
              </a:rPr>
              <a:t>	      2) </a:t>
            </a:r>
            <a:r>
              <a:rPr lang="ru-RU" sz="1400" u="sng" dirty="0" smtClean="0">
                <a:latin typeface="Times New Roman" pitchFamily="18" charset="0"/>
                <a:cs typeface="Times New Roman" pitchFamily="18" charset="0"/>
              </a:rPr>
              <a:t>взнос на капитальный ремонт</a:t>
            </a:r>
            <a:r>
              <a:rPr lang="ru-RU" sz="1400" dirty="0" smtClean="0">
                <a:latin typeface="Times New Roman" pitchFamily="18" charset="0"/>
                <a:cs typeface="Times New Roman" pitchFamily="18" charset="0"/>
              </a:rPr>
              <a:t>;</a:t>
            </a:r>
          </a:p>
          <a:p>
            <a:pPr algn="just">
              <a:lnSpc>
                <a:spcPct val="150000"/>
              </a:lnSpc>
              <a:buNone/>
            </a:pPr>
            <a:r>
              <a:rPr lang="ru-RU" sz="1400" dirty="0" smtClean="0">
                <a:latin typeface="Times New Roman" pitchFamily="18" charset="0"/>
                <a:cs typeface="Times New Roman" pitchFamily="18" charset="0"/>
              </a:rPr>
              <a:t>	      3) </a:t>
            </a:r>
            <a:r>
              <a:rPr lang="ru-RU" sz="1400" u="sng" dirty="0" smtClean="0">
                <a:latin typeface="Times New Roman" pitchFamily="18" charset="0"/>
                <a:cs typeface="Times New Roman" pitchFamily="18" charset="0"/>
              </a:rPr>
              <a:t>плату за коммунальные услуги</a:t>
            </a:r>
            <a:r>
              <a:rPr lang="ru-RU" sz="1400" dirty="0" smtClean="0">
                <a:latin typeface="Times New Roman" pitchFamily="18" charset="0"/>
                <a:cs typeface="Times New Roman" pitchFamily="18" charset="0"/>
              </a:rPr>
              <a:t>.</a:t>
            </a:r>
          </a:p>
          <a:p>
            <a:pPr>
              <a:buNone/>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4800"/>
            <a:ext cx="7467600" cy="655638"/>
          </a:xfrm>
        </p:spPr>
        <p:txBody>
          <a:bodyPr/>
          <a:lstStyle/>
          <a:p>
            <a:pPr algn="ctr" fontAlgn="auto">
              <a:spcAft>
                <a:spcPts val="0"/>
              </a:spcAft>
              <a:defRPr/>
            </a:pPr>
            <a:r>
              <a:rPr lang="ru-RU" sz="2800" dirty="0" smtClean="0">
                <a:latin typeface="+mn-lt"/>
              </a:rPr>
              <a:t>Коммунальные услуги</a:t>
            </a:r>
            <a:endParaRPr lang="ru-RU" sz="2800" dirty="0">
              <a:latin typeface="+mn-lt"/>
            </a:endParaRPr>
          </a:p>
        </p:txBody>
      </p:sp>
      <p:sp>
        <p:nvSpPr>
          <p:cNvPr id="14339" name="Содержимое 2"/>
          <p:cNvSpPr>
            <a:spLocks noGrp="1"/>
          </p:cNvSpPr>
          <p:nvPr>
            <p:ph sz="quarter" idx="1"/>
          </p:nvPr>
        </p:nvSpPr>
        <p:spPr>
          <a:xfrm>
            <a:off x="304800" y="990600"/>
            <a:ext cx="8458200" cy="5867400"/>
          </a:xfrm>
        </p:spPr>
        <p:txBody>
          <a:bodyPr/>
          <a:lstStyle/>
          <a:p>
            <a:pPr marL="0" indent="176213" algn="just">
              <a:lnSpc>
                <a:spcPct val="150000"/>
              </a:lnSpc>
              <a:spcBef>
                <a:spcPct val="0"/>
              </a:spcBef>
              <a:buFont typeface="Wingdings 2" pitchFamily="18" charset="2"/>
              <a:buNone/>
            </a:pPr>
            <a:r>
              <a:rPr lang="ru-RU" sz="1400" dirty="0" smtClean="0">
                <a:latin typeface="Times New Roman" pitchFamily="18" charset="0"/>
                <a:cs typeface="Times New Roman" pitchFamily="18" charset="0"/>
              </a:rPr>
              <a:t>   Структура платежа за коммунальные услуги согласно ст. 154 «Жилищного кодекса РФ» от 29.12.2004 г. № 188-ФЗ включает в себя плату:</a:t>
            </a:r>
          </a:p>
          <a:p>
            <a:pPr marL="355600" lvl="1" indent="0" algn="just">
              <a:lnSpc>
                <a:spcPct val="150000"/>
              </a:lnSpc>
              <a:spcBef>
                <a:spcPct val="0"/>
              </a:spcBef>
              <a:buFont typeface="Wingdings 2" pitchFamily="18" charset="2"/>
              <a:buBlip>
                <a:blip r:embed="rId2"/>
              </a:buBlip>
            </a:pPr>
            <a:r>
              <a:rPr lang="ru-RU" sz="1400" dirty="0" smtClean="0">
                <a:latin typeface="Times New Roman" pitchFamily="18" charset="0"/>
                <a:cs typeface="Times New Roman" pitchFamily="18" charset="0"/>
              </a:rPr>
              <a:t> за холодное водоснабжение;</a:t>
            </a:r>
          </a:p>
          <a:p>
            <a:pPr marL="355600" lvl="1" indent="0" algn="just">
              <a:lnSpc>
                <a:spcPct val="150000"/>
              </a:lnSpc>
              <a:spcBef>
                <a:spcPct val="0"/>
              </a:spcBef>
              <a:buFont typeface="Wingdings 2" pitchFamily="18" charset="2"/>
              <a:buBlip>
                <a:blip r:embed="rId2"/>
              </a:buBlip>
            </a:pPr>
            <a:r>
              <a:rPr lang="ru-RU" sz="1400" dirty="0" smtClean="0">
                <a:latin typeface="Times New Roman" pitchFamily="18" charset="0"/>
                <a:cs typeface="Times New Roman" pitchFamily="18" charset="0"/>
              </a:rPr>
              <a:t> за горячее водоснабжение;</a:t>
            </a:r>
          </a:p>
          <a:p>
            <a:pPr marL="355600" lvl="1" indent="0" algn="just">
              <a:lnSpc>
                <a:spcPct val="150000"/>
              </a:lnSpc>
              <a:spcBef>
                <a:spcPct val="0"/>
              </a:spcBef>
              <a:buFont typeface="Wingdings 2" pitchFamily="18" charset="2"/>
              <a:buBlip>
                <a:blip r:embed="rId2"/>
              </a:buBlip>
            </a:pPr>
            <a:r>
              <a:rPr lang="ru-RU" sz="1400" dirty="0" smtClean="0">
                <a:latin typeface="Times New Roman" pitchFamily="18" charset="0"/>
                <a:cs typeface="Times New Roman" pitchFamily="18" charset="0"/>
              </a:rPr>
              <a:t> за водоотведение (канализацию);</a:t>
            </a:r>
          </a:p>
          <a:p>
            <a:pPr marL="355600" lvl="1" indent="0" algn="just">
              <a:lnSpc>
                <a:spcPct val="150000"/>
              </a:lnSpc>
              <a:spcBef>
                <a:spcPct val="0"/>
              </a:spcBef>
              <a:buFont typeface="Wingdings 2" pitchFamily="18" charset="2"/>
              <a:buBlip>
                <a:blip r:embed="rId2"/>
              </a:buBlip>
            </a:pPr>
            <a:r>
              <a:rPr lang="ru-RU" sz="1400" dirty="0" smtClean="0">
                <a:latin typeface="Times New Roman" pitchFamily="18" charset="0"/>
                <a:cs typeface="Times New Roman" pitchFamily="18" charset="0"/>
              </a:rPr>
              <a:t> за отопление.</a:t>
            </a:r>
          </a:p>
          <a:p>
            <a:pPr marL="0" indent="176213" algn="just">
              <a:lnSpc>
                <a:spcPct val="150000"/>
              </a:lnSpc>
              <a:spcBef>
                <a:spcPct val="0"/>
              </a:spcBef>
              <a:buFont typeface="Wingdings 2" pitchFamily="18" charset="2"/>
              <a:buNone/>
            </a:pPr>
            <a:r>
              <a:rPr lang="ru-RU" sz="1400" dirty="0" smtClean="0">
                <a:latin typeface="Times New Roman" pitchFamily="18" charset="0"/>
                <a:cs typeface="Times New Roman" pitchFamily="18" charset="0"/>
              </a:rPr>
              <a:t>   Услуги, связанные с предоставлением холодного и горячего водоснабжения, регулируются в соответствии с постановлением Правительства РФ «О предоставлении коммунальных услуг собственникам и пользователям помещений в многоквартирных домах и жилых домов» от </a:t>
            </a:r>
            <a:r>
              <a:rPr lang="ru-RU" sz="1400" u="sng" dirty="0" smtClean="0">
                <a:latin typeface="Times New Roman" pitchFamily="18" charset="0"/>
                <a:cs typeface="Times New Roman" pitchFamily="18" charset="0"/>
                <a:hlinkClick r:id="rId3" tooltip="Открыть документ"/>
              </a:rPr>
              <a:t>06.05.2011г. № 354</a:t>
            </a:r>
            <a:r>
              <a:rPr lang="ru-RU" sz="1400" dirty="0" smtClean="0">
                <a:latin typeface="Times New Roman" pitchFamily="18" charset="0"/>
                <a:cs typeface="Times New Roman" pitchFamily="18" charset="0"/>
              </a:rPr>
              <a:t>, а также Федерального закона РФ «О водоснабжении и водоотведении» от </a:t>
            </a:r>
            <a:r>
              <a:rPr lang="ru-RU" sz="1400" u="sng" dirty="0" smtClean="0">
                <a:latin typeface="Times New Roman" pitchFamily="18" charset="0"/>
                <a:cs typeface="Times New Roman" pitchFamily="18" charset="0"/>
                <a:hlinkClick r:id="rId4" tooltip="Открыть документ"/>
              </a:rPr>
              <a:t>07.12.2011г. № 416-ФЗ</a:t>
            </a:r>
            <a:r>
              <a:rPr lang="ru-RU" sz="1400" dirty="0" smtClean="0">
                <a:latin typeface="Times New Roman" pitchFamily="18" charset="0"/>
                <a:cs typeface="Times New Roman" pitchFamily="18" charset="0"/>
              </a:rPr>
              <a:t> (за исключением горячего водоснабжения, осуществляемого с использованием открытых систем теплоснабжения (горячего водоснабжения), которые регулируются Федеральным законом от </a:t>
            </a:r>
            <a:r>
              <a:rPr lang="ru-RU" sz="1400" u="sng" dirty="0" smtClean="0">
                <a:latin typeface="Times New Roman" pitchFamily="18" charset="0"/>
                <a:cs typeface="Times New Roman" pitchFamily="18" charset="0"/>
                <a:hlinkClick r:id="rId5" tooltip="Открыть документ"/>
              </a:rPr>
              <a:t>27.07.2010 г. № 190-ФЗ</a:t>
            </a:r>
            <a:r>
              <a:rPr lang="ru-RU" sz="1400" dirty="0" smtClean="0">
                <a:latin typeface="Times New Roman" pitchFamily="18" charset="0"/>
                <a:cs typeface="Times New Roman" pitchFamily="18" charset="0"/>
              </a:rPr>
              <a:t> «О теплоснабжении», за исключением отношений, связанных с обеспечением качества и безопасности горячей воды). </a:t>
            </a:r>
          </a:p>
          <a:p>
            <a:pPr marL="0" indent="176213" algn="just">
              <a:lnSpc>
                <a:spcPct val="150000"/>
              </a:lnSpc>
              <a:spcBef>
                <a:spcPct val="0"/>
              </a:spcBef>
              <a:buFont typeface="Wingdings 2" pitchFamily="18" charset="2"/>
              <a:buNone/>
            </a:pPr>
            <a:r>
              <a:rPr lang="ru-RU" sz="1400" dirty="0" smtClean="0">
                <a:latin typeface="Times New Roman" pitchFamily="18" charset="0"/>
                <a:cs typeface="Times New Roman" pitchFamily="18" charset="0"/>
              </a:rPr>
              <a:t>   Отопление (далее – теплоснабжение) регулируется в соответствии с постановлением Правительства РФ «О предоставлении коммунальных услуг собственникам и пользователям помещений в многоквартирных домах и жилых домов» от </a:t>
            </a:r>
            <a:r>
              <a:rPr lang="ru-RU" sz="1400" u="sng" dirty="0" smtClean="0">
                <a:latin typeface="Times New Roman" pitchFamily="18" charset="0"/>
                <a:cs typeface="Times New Roman" pitchFamily="18" charset="0"/>
                <a:hlinkClick r:id="rId3" tooltip="Открыть документ"/>
              </a:rPr>
              <a:t>06.05.2011 г. № 354</a:t>
            </a:r>
            <a:r>
              <a:rPr lang="ru-RU" sz="1400" dirty="0" smtClean="0">
                <a:latin typeface="Times New Roman" pitchFamily="18" charset="0"/>
                <a:cs typeface="Times New Roman" pitchFamily="18" charset="0"/>
              </a:rPr>
              <a:t>, а также Федерального закона РФ «О теплоснабжении» от </a:t>
            </a:r>
            <a:r>
              <a:rPr lang="ru-RU" sz="1400" u="sng" dirty="0" smtClean="0">
                <a:latin typeface="Times New Roman" pitchFamily="18" charset="0"/>
                <a:cs typeface="Times New Roman" pitchFamily="18" charset="0"/>
                <a:hlinkClick r:id="rId5" tooltip="Открыть документ"/>
              </a:rPr>
              <a:t>27.07.2010 г. № 190-ФЗ</a:t>
            </a:r>
            <a:r>
              <a:rPr lang="ru-RU" sz="1400" dirty="0" smtClean="0">
                <a:latin typeface="Times New Roman" pitchFamily="18" charset="0"/>
                <a:cs typeface="Times New Roman" pitchFamily="18" charset="0"/>
              </a:rPr>
              <a:t>.</a:t>
            </a:r>
          </a:p>
          <a:p>
            <a:pPr marL="0" indent="176213">
              <a:lnSpc>
                <a:spcPct val="150000"/>
              </a:lnSpc>
              <a:spcBef>
                <a:spcPct val="0"/>
              </a:spcBef>
              <a:buFont typeface="Wingdings 2" pitchFamily="18" charset="2"/>
              <a:buNone/>
            </a:pPr>
            <a:r>
              <a:rPr lang="ru-RU" sz="1200" dirty="0" smtClean="0"/>
              <a:t>	</a:t>
            </a:r>
            <a:endParaRPr lang="ru-RU" dirty="0" smtClean="0"/>
          </a:p>
        </p:txBody>
      </p:sp>
    </p:spTree>
  </p:cSld>
  <p:clrMapOvr>
    <a:masterClrMapping/>
  </p:clrMapOvr>
  <p:transition spd="med" advTm="1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7467600" cy="503238"/>
          </a:xfrm>
        </p:spPr>
        <p:txBody>
          <a:bodyPr>
            <a:normAutofit fontScale="90000"/>
          </a:bodyPr>
          <a:lstStyle/>
          <a:p>
            <a:pPr algn="ctr" fontAlgn="auto">
              <a:spcAft>
                <a:spcPts val="0"/>
              </a:spcAft>
              <a:defRPr/>
            </a:pPr>
            <a:r>
              <a:rPr lang="ru-RU" sz="2800" dirty="0" smtClean="0">
                <a:latin typeface="+mn-lt"/>
              </a:rPr>
              <a:t>Общедомовые нужды</a:t>
            </a:r>
            <a:endParaRPr lang="ru-RU" sz="2800" dirty="0">
              <a:latin typeface="+mn-lt"/>
            </a:endParaRPr>
          </a:p>
        </p:txBody>
      </p:sp>
      <p:sp>
        <p:nvSpPr>
          <p:cNvPr id="45059" name="Содержимое 2"/>
          <p:cNvSpPr>
            <a:spLocks noGrp="1"/>
          </p:cNvSpPr>
          <p:nvPr>
            <p:ph sz="quarter" idx="1"/>
          </p:nvPr>
        </p:nvSpPr>
        <p:spPr>
          <a:xfrm>
            <a:off x="228600" y="457200"/>
            <a:ext cx="8610600" cy="6019800"/>
          </a:xfrm>
        </p:spPr>
        <p:txBody>
          <a:bodyPr/>
          <a:lstStyle/>
          <a:p>
            <a:pPr marL="0" indent="176213" algn="just">
              <a:lnSpc>
                <a:spcPct val="150000"/>
              </a:lnSpc>
              <a:spcBef>
                <a:spcPct val="0"/>
              </a:spcBef>
              <a:buFont typeface="Wingdings 2" pitchFamily="18" charset="2"/>
              <a:buNone/>
            </a:pPr>
            <a:r>
              <a:rPr lang="ru-RU" sz="1300" dirty="0" smtClean="0">
                <a:latin typeface="Times New Roman" pitchFamily="18" charset="0"/>
                <a:cs typeface="Times New Roman" pitchFamily="18" charset="0"/>
              </a:rPr>
              <a:t>      Согласно п. 40 ПП РФ № 354 от 06.05.2011 г. потребитель коммунальных услуг в многоквартирном доме вне зависимости от выбранного способа управления МКД в составе платы за коммунальные услуги отдельно вносит плату за коммунальные услуги, предоставленные потребителю в жилом или в нежилом помещении, и плату за коммунальные услуги, потребляемые в процессе использования общего имущества в многоквартирном доме (далее – коммунальные услуги, предоставленные на общедомовые нужды). В настоящий момент на общедомовые нужды (далее – ОДН) начисляется по двум коммунальным услугам: холодное водоснабжение и горячее водоснабжение.</a:t>
            </a:r>
          </a:p>
          <a:p>
            <a:pPr marL="0" indent="176213" algn="just">
              <a:lnSpc>
                <a:spcPct val="150000"/>
              </a:lnSpc>
              <a:spcBef>
                <a:spcPct val="0"/>
              </a:spcBef>
              <a:buFont typeface="Wingdings 2" pitchFamily="18" charset="2"/>
              <a:buNone/>
            </a:pPr>
            <a:r>
              <a:rPr lang="ru-RU" sz="1300" dirty="0" smtClean="0">
                <a:latin typeface="Times New Roman" pitchFamily="18" charset="0"/>
                <a:cs typeface="Times New Roman" pitchFamily="18" charset="0"/>
              </a:rPr>
              <a:t>      Согласно п. 44 настоящих правил распределяемый между потребителями объем коммунальной услуги, предоставленной на общедомовые нужды за расчетный период, не может превышать объем коммунальной услуги, рассчитанного исходя из нормативов потребления коммунальной услуги, предоставленной на общедомовые нужды за исключением случаев, когда общим собранием собственников помещений в многоквартирном доме, проведенным в установленном порядке, принято решение о распределении объема коммунальной услуги в размере превышения объема коммунальной услуги, предоставленной на общедомовые нужды, определенного исходя из показаний коллективного (общедомового) прибора учета, над объемом, рассчитанным исходя из нормативов потребления коммунальной услуги, предоставленной на общедомовые нужды, между всеми жилыми и нежилыми помещениями пропорционально размеру общей площади каждого жилого и нежилого помещения.</a:t>
            </a:r>
          </a:p>
          <a:p>
            <a:pPr marL="0" indent="176213" algn="just">
              <a:lnSpc>
                <a:spcPct val="150000"/>
              </a:lnSpc>
              <a:spcBef>
                <a:spcPct val="0"/>
              </a:spcBef>
              <a:buFont typeface="Wingdings 2" pitchFamily="18" charset="2"/>
              <a:buNone/>
            </a:pPr>
            <a:r>
              <a:rPr lang="ru-RU" sz="1300" dirty="0" smtClean="0">
                <a:latin typeface="Times New Roman" pitchFamily="18" charset="0"/>
                <a:cs typeface="Times New Roman" pitchFamily="18" charset="0"/>
              </a:rPr>
              <a:t>      В случае если указанное решение не принято, объем коммунальной услуги в размере превышения объема коммунальной услуги, предоставленной на общедомовые нужды, определенного исходя из показаний коллективного (общедомового) прибора учета, над объемом, рассчитанным исходя из нормативов потребления коммунальной услуги, предоставленной на общедомовые нужды, исполнитель( то есть управляющая компания) оплачивает за счет собственных средств.</a:t>
            </a:r>
          </a:p>
          <a:p>
            <a:pPr marL="0" indent="176213" algn="just">
              <a:buFont typeface="Wingdings 2" pitchFamily="18" charset="2"/>
              <a:buNone/>
            </a:pPr>
            <a:endParaRPr lang="ru-RU" sz="1400" dirty="0" smtClean="0"/>
          </a:p>
        </p:txBody>
      </p:sp>
    </p:spTree>
  </p:cSld>
  <p:clrMapOvr>
    <a:masterClrMapping/>
  </p:clrMapOvr>
  <p:transition spd="med"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81000"/>
            <a:ext cx="7467600" cy="579438"/>
          </a:xfrm>
        </p:spPr>
        <p:txBody>
          <a:bodyPr/>
          <a:lstStyle/>
          <a:p>
            <a:pPr algn="ctr" fontAlgn="auto">
              <a:spcAft>
                <a:spcPts val="0"/>
              </a:spcAft>
              <a:defRPr/>
            </a:pPr>
            <a:r>
              <a:rPr lang="ru-RU" sz="2800" dirty="0" smtClean="0">
                <a:latin typeface="+mn-lt"/>
              </a:rPr>
              <a:t>Прочие услуги</a:t>
            </a:r>
            <a:endParaRPr lang="ru-RU" sz="2800" dirty="0">
              <a:latin typeface="+mn-lt"/>
            </a:endParaRPr>
          </a:p>
        </p:txBody>
      </p:sp>
      <p:sp>
        <p:nvSpPr>
          <p:cNvPr id="44035" name="Содержимое 2"/>
          <p:cNvSpPr>
            <a:spLocks noGrp="1"/>
          </p:cNvSpPr>
          <p:nvPr>
            <p:ph sz="quarter" idx="1"/>
          </p:nvPr>
        </p:nvSpPr>
        <p:spPr>
          <a:xfrm>
            <a:off x="457200" y="990600"/>
            <a:ext cx="8305800" cy="5638800"/>
          </a:xfrm>
        </p:spPr>
        <p:txBody>
          <a:bodyPr/>
          <a:lstStyle/>
          <a:p>
            <a:pPr marL="0" indent="176213" algn="just">
              <a:lnSpc>
                <a:spcPct val="150000"/>
              </a:lnSpc>
              <a:spcBef>
                <a:spcPct val="0"/>
              </a:spcBef>
              <a:buFont typeface="Wingdings 2" pitchFamily="18" charset="2"/>
              <a:buNone/>
            </a:pPr>
            <a:r>
              <a:rPr lang="ru-RU" sz="12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Согласно п. 2 Правил содержания общего имущества в многоквартирном доме, утвержденных постановлением РФ № 491 от 13.08.2006 г., в состав общего имущества включается механическое, электрическое санитарно-техническое и иное оборудование, находящееся в многоквартирном доме за пределами или внутри помещений обслуживающее более одного жилого помещения. В п. 7 вышеуказанных Правил указано, что в состав общего имущества включается автоматически запирающиеся устройства дверей подъездов многоквартирного дома (домофон).</a:t>
            </a:r>
          </a:p>
          <a:p>
            <a:pPr marL="0" indent="176213" algn="just">
              <a:lnSpc>
                <a:spcPct val="150000"/>
              </a:lnSpc>
              <a:spcBef>
                <a:spcPct val="0"/>
              </a:spcBef>
              <a:buFont typeface="Wingdings 2" pitchFamily="18" charset="2"/>
              <a:buNone/>
            </a:pPr>
            <a:r>
              <a:rPr lang="ru-RU" sz="1400" dirty="0" smtClean="0">
                <a:latin typeface="Times New Roman" pitchFamily="18" charset="0"/>
                <a:cs typeface="Times New Roman" pitchFamily="18" charset="0"/>
              </a:rPr>
              <a:t>      Система ограниченного доступа </a:t>
            </a:r>
            <a:r>
              <a:rPr lang="ru-RU" sz="1400" u="sng" dirty="0" smtClean="0">
                <a:latin typeface="Times New Roman" pitchFamily="18" charset="0"/>
                <a:cs typeface="Times New Roman" pitchFamily="18" charset="0"/>
              </a:rPr>
              <a:t>«домофон»</a:t>
            </a:r>
            <a:r>
              <a:rPr lang="ru-RU" sz="1400" dirty="0" smtClean="0">
                <a:latin typeface="Times New Roman" pitchFamily="18" charset="0"/>
                <a:cs typeface="Times New Roman" pitchFamily="18" charset="0"/>
              </a:rPr>
              <a:t> как оборудование, находящееся в многоквартирном доме и обслуживающее более 1 квартиры, </a:t>
            </a:r>
            <a:r>
              <a:rPr lang="ru-RU" sz="1400" u="sng" dirty="0" smtClean="0">
                <a:latin typeface="Times New Roman" pitchFamily="18" charset="0"/>
                <a:cs typeface="Times New Roman" pitchFamily="18" charset="0"/>
              </a:rPr>
              <a:t>полностью отвечает признакам общего имущества в многоквартирном доме</a:t>
            </a:r>
            <a:r>
              <a:rPr lang="ru-RU" sz="1400" dirty="0" smtClean="0">
                <a:latin typeface="Times New Roman" pitchFamily="18" charset="0"/>
                <a:cs typeface="Times New Roman" pitchFamily="18" charset="0"/>
              </a:rPr>
              <a:t>, указанным в ч. 1 ст. 36 Жилищного кодекса РФ и подпункт «</a:t>
            </a:r>
            <a:r>
              <a:rPr lang="ru-RU" sz="1400" dirty="0" err="1" smtClean="0">
                <a:latin typeface="Times New Roman" pitchFamily="18" charset="0"/>
                <a:cs typeface="Times New Roman" pitchFamily="18" charset="0"/>
              </a:rPr>
              <a:t>д</a:t>
            </a:r>
            <a:r>
              <a:rPr lang="ru-RU" sz="1400" dirty="0" smtClean="0">
                <a:latin typeface="Times New Roman" pitchFamily="18" charset="0"/>
                <a:cs typeface="Times New Roman" pitchFamily="18" charset="0"/>
              </a:rPr>
              <a:t>» п. 2, п. 7 Правил содержания общего имущества в многоквартирном доме. Тариф на обслуживание ограниченного доступа «домофон» устанавливается поставщиком услуги.</a:t>
            </a:r>
          </a:p>
          <a:p>
            <a:pPr marL="0" indent="176213" algn="just">
              <a:lnSpc>
                <a:spcPct val="150000"/>
              </a:lnSpc>
              <a:spcBef>
                <a:spcPct val="0"/>
              </a:spcBef>
              <a:buFont typeface="Wingdings 2" pitchFamily="18" charset="2"/>
              <a:buNone/>
            </a:pPr>
            <a:r>
              <a:rPr lang="ru-RU" sz="1400" dirty="0" smtClean="0">
                <a:latin typeface="Times New Roman" pitchFamily="18" charset="0"/>
                <a:cs typeface="Times New Roman" pitchFamily="18" charset="0"/>
              </a:rPr>
              <a:t>      </a:t>
            </a:r>
            <a:r>
              <a:rPr lang="ru-RU" sz="1400" u="sng" dirty="0" smtClean="0">
                <a:latin typeface="Times New Roman" pitchFamily="18" charset="0"/>
                <a:cs typeface="Times New Roman" pitchFamily="18" charset="0"/>
              </a:rPr>
              <a:t>Услуга кабельного телевидения</a:t>
            </a:r>
            <a:r>
              <a:rPr lang="ru-RU" sz="1400" dirty="0" smtClean="0">
                <a:latin typeface="Times New Roman" pitchFamily="18" charset="0"/>
                <a:cs typeface="Times New Roman" pitchFamily="18" charset="0"/>
              </a:rPr>
              <a:t>, начисляется  на основании заключенного договора жильца с ЗАО «ТОКО - Телеком»,  в соответствии с Правилами оказания услуг связи для целей телевизионного и (или) радиовещания, утвержденными постановлением Правительства РФ от 22.12.2006 года № 785. Тарифы за услуги связи для целей телевизионного вещания устанавливаются оператором связи самостоятельно. </a:t>
            </a:r>
          </a:p>
          <a:p>
            <a:pPr marL="0" indent="176213" algn="just">
              <a:lnSpc>
                <a:spcPct val="150000"/>
              </a:lnSpc>
              <a:spcBef>
                <a:spcPct val="0"/>
              </a:spcBef>
              <a:buFont typeface="Wingdings 2" pitchFamily="18" charset="2"/>
              <a:buNone/>
            </a:pPr>
            <a:r>
              <a:rPr lang="ru-RU" sz="1200" dirty="0" smtClean="0">
                <a:latin typeface="Times New Roman" pitchFamily="18" charset="0"/>
                <a:cs typeface="Times New Roman" pitchFamily="18" charset="0"/>
              </a:rPr>
              <a:t>       </a:t>
            </a:r>
          </a:p>
          <a:p>
            <a:pPr marL="0" indent="176213" algn="just">
              <a:lnSpc>
                <a:spcPct val="150000"/>
              </a:lnSpc>
              <a:spcBef>
                <a:spcPct val="0"/>
              </a:spcBef>
              <a:buFont typeface="Wingdings 2" pitchFamily="18" charset="2"/>
              <a:buNone/>
            </a:pPr>
            <a:endParaRPr lang="ru-RU" sz="1400" dirty="0" smtClean="0">
              <a:latin typeface="Times New Roman" pitchFamily="18" charset="0"/>
              <a:cs typeface="Times New Roman" pitchFamily="18" charset="0"/>
            </a:endParaRPr>
          </a:p>
        </p:txBody>
      </p:sp>
    </p:spTree>
  </p:cSld>
  <p:clrMapOvr>
    <a:masterClrMapping/>
  </p:clrMapOvr>
  <p:transition spd="med" advTm="1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4" name="Прямоугольник 3"/>
          <p:cNvSpPr/>
          <p:nvPr/>
        </p:nvSpPr>
        <p:spPr>
          <a:xfrm>
            <a:off x="152400" y="5562600"/>
            <a:ext cx="8610600" cy="830997"/>
          </a:xfrm>
          <a:prstGeom prst="rect">
            <a:avLst/>
          </a:prstGeom>
        </p:spPr>
        <p:txBody>
          <a:bodyPr wrap="square">
            <a:spAutoFit/>
          </a:bodyPr>
          <a:lstStyle/>
          <a:p>
            <a:pPr algn="ctr"/>
            <a:r>
              <a:rPr lang="ru-RU" sz="1600" dirty="0" smtClean="0">
                <a:latin typeface="Times New Roman" pitchFamily="18" charset="0"/>
                <a:cs typeface="Times New Roman" pitchFamily="18" charset="0"/>
              </a:rPr>
              <a:t>Для каждой услуги используются свои единицы измерения: водоснабжение и водоотведение (в том числе и ОД нужды) – м</a:t>
            </a:r>
            <a:r>
              <a:rPr lang="ru-RU" sz="1600" baseline="30000" dirty="0" smtClean="0">
                <a:latin typeface="Times New Roman" pitchFamily="18" charset="0"/>
                <a:cs typeface="Times New Roman" pitchFamily="18" charset="0"/>
              </a:rPr>
              <a:t>3</a:t>
            </a:r>
            <a:r>
              <a:rPr lang="ru-RU" sz="1600" dirty="0" smtClean="0">
                <a:latin typeface="Times New Roman" pitchFamily="18" charset="0"/>
                <a:cs typeface="Times New Roman" pitchFamily="18" charset="0"/>
              </a:rPr>
              <a:t>; содержание и текущий ремонт, взнос на капитальный ремонт, наём жилья – м</a:t>
            </a:r>
            <a:r>
              <a:rPr lang="ru-RU" sz="1600" baseline="300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 отопление – Гкал.</a:t>
            </a:r>
            <a:endParaRPr lang="ru-RU" sz="1600" dirty="0"/>
          </a:p>
        </p:txBody>
      </p:sp>
      <p:sp>
        <p:nvSpPr>
          <p:cNvPr id="5" name="Содержимое 4"/>
          <p:cNvSpPr>
            <a:spLocks noGrp="1"/>
          </p:cNvSpPr>
          <p:nvPr>
            <p:ph sz="quarter" idx="1"/>
          </p:nvPr>
        </p:nvSpPr>
        <p:spPr/>
        <p:txBody>
          <a:bodyPr/>
          <a:lstStyle/>
          <a:p>
            <a:endParaRPr lang="ru-RU" dirty="0"/>
          </a:p>
        </p:txBody>
      </p:sp>
      <p:pic>
        <p:nvPicPr>
          <p:cNvPr id="4098" name="Picture 2"/>
          <p:cNvPicPr>
            <a:picLocks noChangeAspect="1" noChangeArrowheads="1"/>
          </p:cNvPicPr>
          <p:nvPr/>
        </p:nvPicPr>
        <p:blipFill>
          <a:blip r:embed="rId2" cstate="print"/>
          <a:srcRect/>
          <a:stretch>
            <a:fillRect/>
          </a:stretch>
        </p:blipFill>
        <p:spPr bwMode="auto">
          <a:xfrm>
            <a:off x="0" y="0"/>
            <a:ext cx="9163050" cy="5619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sp>
        <p:nvSpPr>
          <p:cNvPr id="4" name="Содержимое 3"/>
          <p:cNvSpPr>
            <a:spLocks noGrp="1"/>
          </p:cNvSpPr>
          <p:nvPr>
            <p:ph sz="quarter"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91625" cy="6896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7467600" cy="579438"/>
          </a:xfrm>
        </p:spPr>
        <p:txBody>
          <a:bodyPr/>
          <a:lstStyle/>
          <a:p>
            <a:pPr algn="ctr"/>
            <a:r>
              <a:rPr lang="ru-RU" dirty="0" smtClean="0"/>
              <a:t>Нормативы потребления</a:t>
            </a:r>
            <a:endParaRPr lang="ru-RU" dirty="0"/>
          </a:p>
        </p:txBody>
      </p:sp>
      <p:sp>
        <p:nvSpPr>
          <p:cNvPr id="3" name="Содержимое 2"/>
          <p:cNvSpPr>
            <a:spLocks noGrp="1"/>
          </p:cNvSpPr>
          <p:nvPr>
            <p:ph sz="quarter" idx="1"/>
          </p:nvPr>
        </p:nvSpPr>
        <p:spPr>
          <a:xfrm>
            <a:off x="152400" y="838200"/>
            <a:ext cx="8686800" cy="5635752"/>
          </a:xfrm>
        </p:spPr>
        <p:txBody>
          <a:bodyPr/>
          <a:lstStyle/>
          <a:p>
            <a:pPr algn="just">
              <a:lnSpc>
                <a:spcPct val="150000"/>
              </a:lnSpc>
              <a:buNone/>
            </a:pPr>
            <a:r>
              <a:rPr lang="ru-RU" sz="1600" dirty="0" smtClean="0">
                <a:latin typeface="Times New Roman" pitchFamily="18" charset="0"/>
                <a:cs typeface="Times New Roman" pitchFamily="18" charset="0"/>
              </a:rPr>
              <a:t>		Для жилых помещений в МКД и жилых домов, подключённых к системам центрального водоснабжения установлены следующие нормативы потребления коммунальных услуг по холодному и горячему водоснабжения при отсутствии индивидуальных приборов учета (Приказ Департамента жилищно-коммунального комплекса и энергетики </a:t>
            </a:r>
            <a:r>
              <a:rPr lang="ru-RU" sz="1600" dirty="0" err="1" smtClean="0">
                <a:latin typeface="Times New Roman" pitchFamily="18" charset="0"/>
                <a:cs typeface="Times New Roman" pitchFamily="18" charset="0"/>
              </a:rPr>
              <a:t>ХМАО-Югры</a:t>
            </a:r>
            <a:r>
              <a:rPr lang="ru-RU" sz="1600" dirty="0" smtClean="0">
                <a:latin typeface="Times New Roman" pitchFamily="18" charset="0"/>
                <a:cs typeface="Times New Roman" pitchFamily="18" charset="0"/>
              </a:rPr>
              <a:t> от 11.11.2013 г. № 22-нп)</a:t>
            </a:r>
          </a:p>
          <a:p>
            <a:pPr algn="just">
              <a:lnSpc>
                <a:spcPct val="150000"/>
              </a:lnSpc>
              <a:buNone/>
            </a:pPr>
            <a:endParaRPr lang="ru-RU" sz="1600" dirty="0" smtClean="0">
              <a:latin typeface="Times New Roman" pitchFamily="18" charset="0"/>
              <a:cs typeface="Times New Roman" pitchFamily="18" charset="0"/>
            </a:endParaRPr>
          </a:p>
          <a:p>
            <a:pPr algn="just">
              <a:lnSpc>
                <a:spcPct val="150000"/>
              </a:lnSpc>
              <a:buNone/>
            </a:pPr>
            <a:r>
              <a:rPr lang="ru-RU" sz="1600" dirty="0" smtClean="0">
                <a:latin typeface="Times New Roman" pitchFamily="18" charset="0"/>
                <a:cs typeface="Times New Roman" pitchFamily="18" charset="0"/>
              </a:rPr>
              <a:t>	</a:t>
            </a:r>
          </a:p>
          <a:p>
            <a:pPr algn="just">
              <a:lnSpc>
                <a:spcPct val="150000"/>
              </a:lnSpc>
              <a:buNone/>
            </a:pPr>
            <a:endParaRPr lang="ru-RU" sz="1600" dirty="0" smtClean="0">
              <a:latin typeface="Times New Roman" pitchFamily="18" charset="0"/>
              <a:cs typeface="Times New Roman" pitchFamily="18" charset="0"/>
            </a:endParaRPr>
          </a:p>
          <a:p>
            <a:pPr algn="just">
              <a:lnSpc>
                <a:spcPct val="150000"/>
              </a:lnSpc>
              <a:buNone/>
            </a:pPr>
            <a:endParaRPr lang="ru-RU" sz="1400" dirty="0" smtClean="0"/>
          </a:p>
          <a:p>
            <a:pPr algn="just">
              <a:lnSpc>
                <a:spcPct val="150000"/>
              </a:lnSpc>
              <a:buNone/>
            </a:pPr>
            <a:endParaRPr lang="ru-RU" sz="1400" dirty="0" smtClean="0"/>
          </a:p>
          <a:p>
            <a:pPr algn="just">
              <a:lnSpc>
                <a:spcPct val="150000"/>
              </a:lnSpc>
              <a:buNone/>
            </a:pPr>
            <a:r>
              <a:rPr lang="ru-RU" sz="1400" dirty="0" smtClean="0"/>
              <a:t>		</a:t>
            </a:r>
          </a:p>
          <a:p>
            <a:pPr algn="just">
              <a:lnSpc>
                <a:spcPct val="150000"/>
              </a:lnSpc>
              <a:buNone/>
            </a:pPr>
            <a:endParaRPr lang="ru-RU" sz="1400" dirty="0" smtClean="0"/>
          </a:p>
          <a:p>
            <a:pPr algn="just">
              <a:lnSpc>
                <a:spcPct val="150000"/>
              </a:lnSpc>
              <a:buNone/>
            </a:pPr>
            <a:r>
              <a:rPr lang="ru-RU" sz="1400" dirty="0" smtClean="0"/>
              <a:t>		Данная информация представлена на сайте </a:t>
            </a:r>
            <a:r>
              <a:rPr lang="en-US" sz="1400" dirty="0" smtClean="0">
                <a:latin typeface="Times New Roman" pitchFamily="18" charset="0"/>
                <a:cs typeface="Times New Roman" pitchFamily="18" charset="0"/>
              </a:rPr>
              <a:t>http://www.erickgl.ru</a:t>
            </a:r>
            <a:r>
              <a:rPr lang="ru-RU" sz="1400" dirty="0" smtClean="0">
                <a:latin typeface="Times New Roman" pitchFamily="18" charset="0"/>
                <a:cs typeface="Times New Roman" pitchFamily="18" charset="0"/>
              </a:rPr>
              <a:t>/Информация/Нормативы по холодному и горячему водоснабжению и водоотведению с 01.09.2014 г.</a:t>
            </a:r>
          </a:p>
          <a:p>
            <a:pPr algn="just">
              <a:lnSpc>
                <a:spcPct val="150000"/>
              </a:lnSpc>
              <a:buNone/>
            </a:pPr>
            <a:endParaRPr lang="ru-RU" sz="1800" dirty="0" smtClean="0">
              <a:latin typeface="Times New Roman" pitchFamily="18" charset="0"/>
              <a:cs typeface="Times New Roman" pitchFamily="18" charset="0"/>
            </a:endParaRPr>
          </a:p>
          <a:p>
            <a:pPr>
              <a:buNone/>
            </a:pPr>
            <a:endParaRPr lang="ru-RU" dirty="0" smtClean="0"/>
          </a:p>
          <a:p>
            <a:pPr>
              <a:buNone/>
            </a:pPr>
            <a:endParaRPr lang="ru-RU" dirty="0" smtClean="0"/>
          </a:p>
          <a:p>
            <a:endParaRPr lang="ru-RU" baseline="30000" dirty="0"/>
          </a:p>
        </p:txBody>
      </p:sp>
      <p:sp>
        <p:nvSpPr>
          <p:cNvPr id="4" name="Стрелка вправо 3"/>
          <p:cNvSpPr/>
          <p:nvPr/>
        </p:nvSpPr>
        <p:spPr>
          <a:xfrm>
            <a:off x="304800" y="57150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Таблица 4"/>
          <p:cNvGraphicFramePr>
            <a:graphicFrameLocks noGrp="1"/>
          </p:cNvGraphicFramePr>
          <p:nvPr/>
        </p:nvGraphicFramePr>
        <p:xfrm>
          <a:off x="609600" y="2895600"/>
          <a:ext cx="7924800" cy="2534416"/>
        </p:xfrm>
        <a:graphic>
          <a:graphicData uri="http://schemas.openxmlformats.org/drawingml/2006/table">
            <a:tbl>
              <a:tblPr firstRow="1" bandRow="1">
                <a:tableStyleId>{5C22544A-7EE6-4342-B048-85BDC9FD1C3A}</a:tableStyleId>
              </a:tblPr>
              <a:tblGrid>
                <a:gridCol w="2209800"/>
                <a:gridCol w="1950720"/>
                <a:gridCol w="1849120"/>
                <a:gridCol w="1915160"/>
              </a:tblGrid>
              <a:tr h="812732">
                <a:tc>
                  <a:txBody>
                    <a:bodyPr/>
                    <a:lstStyle/>
                    <a:p>
                      <a:pPr algn="l"/>
                      <a:r>
                        <a:rPr lang="ru-RU" sz="1200" dirty="0" smtClean="0"/>
                        <a:t>Степень благоустройства </a:t>
                      </a:r>
                      <a:r>
                        <a:rPr lang="ru-RU" sz="1200" baseline="0" dirty="0" smtClean="0"/>
                        <a:t> жилищного фонда</a:t>
                      </a:r>
                      <a:endParaRPr lang="ru-RU" sz="1200" dirty="0"/>
                    </a:p>
                  </a:txBody>
                  <a:tcPr anchor="ctr"/>
                </a:tc>
                <a:tc>
                  <a:txBody>
                    <a:bodyPr/>
                    <a:lstStyle/>
                    <a:p>
                      <a:pPr algn="l"/>
                      <a:r>
                        <a:rPr lang="ru-RU" sz="1200" dirty="0" smtClean="0"/>
                        <a:t>Норматив холодного водоснабжения, м</a:t>
                      </a:r>
                      <a:r>
                        <a:rPr lang="ru-RU" sz="1200" baseline="30000" dirty="0" smtClean="0"/>
                        <a:t>3</a:t>
                      </a:r>
                      <a:endParaRPr lang="ru-RU" sz="1200" baseline="30000" dirty="0"/>
                    </a:p>
                  </a:txBody>
                  <a:tcPr anchor="ctr"/>
                </a:tc>
                <a:tc>
                  <a:txBody>
                    <a:bodyPr/>
                    <a:lstStyle/>
                    <a:p>
                      <a:pPr algn="l"/>
                      <a:r>
                        <a:rPr lang="ru-RU" sz="1200" dirty="0" smtClean="0"/>
                        <a:t>Норматив горячего водоснабжения, м</a:t>
                      </a:r>
                      <a:r>
                        <a:rPr lang="ru-RU" sz="1200" baseline="30000" dirty="0" smtClean="0"/>
                        <a:t>3</a:t>
                      </a:r>
                      <a:endParaRPr lang="ru-RU" sz="1200" baseline="30000" dirty="0"/>
                    </a:p>
                  </a:txBody>
                  <a:tcPr anchor="ctr"/>
                </a:tc>
                <a:tc>
                  <a:txBody>
                    <a:bodyPr/>
                    <a:lstStyle/>
                    <a:p>
                      <a:pPr algn="l"/>
                      <a:r>
                        <a:rPr lang="ru-RU" sz="1200" dirty="0" smtClean="0"/>
                        <a:t>Норматив водоотведения, м</a:t>
                      </a:r>
                      <a:r>
                        <a:rPr lang="ru-RU" sz="1200" baseline="30000" dirty="0" smtClean="0"/>
                        <a:t>3</a:t>
                      </a:r>
                      <a:endParaRPr lang="ru-RU" sz="1200" baseline="30000" dirty="0"/>
                    </a:p>
                  </a:txBody>
                  <a:tcPr anchor="ctr"/>
                </a:tc>
              </a:tr>
              <a:tr h="863668">
                <a:tc>
                  <a:txBody>
                    <a:bodyPr/>
                    <a:lstStyle/>
                    <a:p>
                      <a:r>
                        <a:rPr lang="ru-RU" sz="1200" dirty="0" smtClean="0"/>
                        <a:t>Жилые дома с полным благоустройствам, высотой не выше 10 этажей (на 1 человека в месяц)</a:t>
                      </a:r>
                      <a:endParaRPr lang="ru-RU" sz="1200" dirty="0"/>
                    </a:p>
                  </a:txBody>
                  <a:tcPr/>
                </a:tc>
                <a:tc>
                  <a:txBody>
                    <a:bodyPr/>
                    <a:lstStyle/>
                    <a:p>
                      <a:pPr algn="ctr"/>
                      <a:endParaRPr lang="ru-RU" sz="1200" dirty="0" smtClean="0">
                        <a:solidFill>
                          <a:srgbClr val="FF0000"/>
                        </a:solidFill>
                      </a:endParaRPr>
                    </a:p>
                    <a:p>
                      <a:pPr algn="ctr"/>
                      <a:r>
                        <a:rPr lang="ru-RU" sz="1200" dirty="0" smtClean="0">
                          <a:solidFill>
                            <a:srgbClr val="FF0000"/>
                          </a:solidFill>
                        </a:rPr>
                        <a:t>3,901</a:t>
                      </a:r>
                      <a:endParaRPr lang="ru-RU" sz="1200" dirty="0">
                        <a:solidFill>
                          <a:srgbClr val="FF0000"/>
                        </a:solidFill>
                      </a:endParaRPr>
                    </a:p>
                  </a:txBody>
                  <a:tcPr/>
                </a:tc>
                <a:tc>
                  <a:txBody>
                    <a:bodyPr/>
                    <a:lstStyle/>
                    <a:p>
                      <a:pPr algn="ctr"/>
                      <a:endParaRPr lang="ru-RU" sz="1200" dirty="0" smtClean="0">
                        <a:solidFill>
                          <a:srgbClr val="FF0000"/>
                        </a:solidFill>
                      </a:endParaRPr>
                    </a:p>
                    <a:p>
                      <a:pPr algn="ctr"/>
                      <a:r>
                        <a:rPr lang="ru-RU" sz="1200" dirty="0" smtClean="0">
                          <a:solidFill>
                            <a:srgbClr val="FF0000"/>
                          </a:solidFill>
                        </a:rPr>
                        <a:t>3,418</a:t>
                      </a:r>
                      <a:endParaRPr lang="ru-RU" sz="1200" dirty="0">
                        <a:solidFill>
                          <a:srgbClr val="FF0000"/>
                        </a:solidFill>
                      </a:endParaRPr>
                    </a:p>
                  </a:txBody>
                  <a:tcPr/>
                </a:tc>
                <a:tc>
                  <a:txBody>
                    <a:bodyPr/>
                    <a:lstStyle/>
                    <a:p>
                      <a:pPr algn="ctr"/>
                      <a:endParaRPr lang="ru-RU" sz="1200" dirty="0" smtClean="0">
                        <a:solidFill>
                          <a:srgbClr val="FF0000"/>
                        </a:solidFill>
                      </a:endParaRPr>
                    </a:p>
                    <a:p>
                      <a:pPr algn="ctr"/>
                      <a:r>
                        <a:rPr lang="ru-RU" sz="1200" dirty="0" smtClean="0">
                          <a:solidFill>
                            <a:srgbClr val="FF0000"/>
                          </a:solidFill>
                        </a:rPr>
                        <a:t>7,319</a:t>
                      </a:r>
                      <a:endParaRPr lang="ru-RU" sz="1200" dirty="0">
                        <a:solidFill>
                          <a:srgbClr val="FF0000"/>
                        </a:solidFill>
                      </a:endParaRPr>
                    </a:p>
                  </a:txBody>
                  <a:tcPr/>
                </a:tc>
              </a:tr>
              <a:tr h="858016">
                <a:tc>
                  <a:txBody>
                    <a:bodyPr/>
                    <a:lstStyle/>
                    <a:p>
                      <a:r>
                        <a:rPr lang="ru-RU" sz="1200" dirty="0" smtClean="0"/>
                        <a:t>Жилые дома высотой 11 этажей и выше, с полным благоустройством (на 1</a:t>
                      </a:r>
                      <a:r>
                        <a:rPr lang="ru-RU" sz="1200" baseline="0" dirty="0" smtClean="0"/>
                        <a:t> </a:t>
                      </a:r>
                      <a:r>
                        <a:rPr lang="ru-RU" sz="1200" dirty="0" smtClean="0"/>
                        <a:t>человека)</a:t>
                      </a:r>
                      <a:endParaRPr lang="ru-RU" sz="1200" dirty="0"/>
                    </a:p>
                  </a:txBody>
                  <a:tcPr/>
                </a:tc>
                <a:tc>
                  <a:txBody>
                    <a:bodyPr/>
                    <a:lstStyle/>
                    <a:p>
                      <a:pPr algn="ctr"/>
                      <a:endParaRPr lang="ru-RU" sz="1200" dirty="0" smtClean="0"/>
                    </a:p>
                    <a:p>
                      <a:pPr algn="ctr"/>
                      <a:r>
                        <a:rPr lang="ru-RU" sz="1200" dirty="0" smtClean="0"/>
                        <a:t>4,763</a:t>
                      </a:r>
                      <a:endParaRPr lang="ru-RU" sz="1200" dirty="0"/>
                    </a:p>
                  </a:txBody>
                  <a:tcPr/>
                </a:tc>
                <a:tc>
                  <a:txBody>
                    <a:bodyPr/>
                    <a:lstStyle/>
                    <a:p>
                      <a:pPr algn="ctr"/>
                      <a:endParaRPr lang="ru-RU" sz="1200" dirty="0" smtClean="0"/>
                    </a:p>
                    <a:p>
                      <a:pPr algn="ctr"/>
                      <a:r>
                        <a:rPr lang="ru-RU" sz="1200" dirty="0" smtClean="0"/>
                        <a:t>3,885</a:t>
                      </a:r>
                      <a:endParaRPr lang="ru-RU" sz="1200" dirty="0"/>
                    </a:p>
                  </a:txBody>
                  <a:tcPr/>
                </a:tc>
                <a:tc>
                  <a:txBody>
                    <a:bodyPr/>
                    <a:lstStyle/>
                    <a:p>
                      <a:pPr algn="ctr"/>
                      <a:endParaRPr lang="ru-RU" sz="1200" dirty="0" smtClean="0"/>
                    </a:p>
                    <a:p>
                      <a:pPr algn="ctr"/>
                      <a:r>
                        <a:rPr lang="ru-RU" sz="1200" dirty="0" smtClean="0"/>
                        <a:t>8,648</a:t>
                      </a:r>
                      <a:endParaRPr lang="ru-RU" sz="1200"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quarter" idx="1"/>
          </p:nvPr>
        </p:nvSpPr>
        <p:spPr>
          <a:xfrm>
            <a:off x="533400" y="304800"/>
            <a:ext cx="8229600" cy="6553200"/>
          </a:xfrm>
        </p:spPr>
        <p:txBody>
          <a:bodyPr/>
          <a:lstStyle/>
          <a:p>
            <a:pPr marL="0" indent="0" algn="just" fontAlgn="auto">
              <a:lnSpc>
                <a:spcPct val="150000"/>
              </a:lnSpc>
              <a:spcBef>
                <a:spcPts val="0"/>
              </a:spcBef>
              <a:spcAft>
                <a:spcPts val="0"/>
              </a:spcAft>
              <a:buFont typeface="Wingdings 2" pitchFamily="18" charset="2"/>
              <a:buNone/>
              <a:defRPr/>
            </a:pPr>
            <a:r>
              <a:rPr lang="ru-RU" sz="1200" dirty="0" smtClean="0">
                <a:latin typeface="Times New Roman" pitchFamily="18" charset="0"/>
                <a:cs typeface="Times New Roman" pitchFamily="18" charset="0"/>
              </a:rPr>
              <a:t>	</a:t>
            </a:r>
          </a:p>
          <a:p>
            <a:pPr marL="0" indent="0" algn="just" fontAlgn="auto">
              <a:lnSpc>
                <a:spcPct val="150000"/>
              </a:lnSpc>
              <a:spcBef>
                <a:spcPts val="0"/>
              </a:spcBef>
              <a:spcAft>
                <a:spcPts val="0"/>
              </a:spcAft>
              <a:buFont typeface="Wingdings 2" pitchFamily="18" charset="2"/>
              <a:buNone/>
              <a:defRPr/>
            </a:pPr>
            <a:r>
              <a:rPr lang="ru-RU" sz="1200" dirty="0" smtClean="0">
                <a:latin typeface="Times New Roman" pitchFamily="18" charset="0"/>
                <a:cs typeface="Times New Roman" pitchFamily="18" charset="0"/>
              </a:rPr>
              <a:t>	На основании Положения о Департаменте жилищно-коммунального комплекса и энергетики ХМАО – Югры, утвержденного постановлением Губернатора ХМАО – Югры от 22.12.2012 г. № 164, утверждены нормативы потребления коммунальных услуг по отоплению для собственников и пользователей жилых помещений в МКД, применяемые для расчета размера платы за потребляемую коммунальную услугу при отсутствии общедомовых приборов учета на территории ХМАО – Югры,  по степени благоустройства дома:</a:t>
            </a:r>
          </a:p>
          <a:p>
            <a:pPr marL="0" indent="0" algn="just" fontAlgn="auto">
              <a:lnSpc>
                <a:spcPct val="150000"/>
              </a:lnSpc>
              <a:spcBef>
                <a:spcPts val="0"/>
              </a:spcBef>
              <a:spcAft>
                <a:spcPts val="0"/>
              </a:spcAft>
              <a:buFont typeface="Wingdings 2" pitchFamily="18" charset="2"/>
              <a:buNone/>
              <a:defRPr/>
            </a:pPr>
            <a:endParaRPr lang="ru-RU" sz="1200" dirty="0" smtClean="0">
              <a:latin typeface="Times New Roman" pitchFamily="18" charset="0"/>
              <a:cs typeface="Times New Roman" pitchFamily="18" charset="0"/>
            </a:endParaRPr>
          </a:p>
          <a:p>
            <a:pPr marL="0" indent="0" fontAlgn="auto">
              <a:lnSpc>
                <a:spcPct val="150000"/>
              </a:lnSpc>
              <a:spcBef>
                <a:spcPts val="0"/>
              </a:spcBef>
              <a:spcAft>
                <a:spcPts val="0"/>
              </a:spcAft>
              <a:buFont typeface="Wingdings" pitchFamily="2" charset="2"/>
              <a:buChar char="Ø"/>
              <a:defRPr/>
            </a:pPr>
            <a:r>
              <a:rPr lang="ru-RU" sz="1200" dirty="0" smtClean="0">
                <a:latin typeface="Times New Roman" pitchFamily="18" charset="0"/>
                <a:cs typeface="Times New Roman" pitchFamily="18" charset="0"/>
              </a:rPr>
              <a:t>     12 и более этажные жилые дома постройки после 1999 г. – 0,0154 Гкал/м</a:t>
            </a:r>
            <a:r>
              <a:rPr lang="ru-RU" sz="1200" baseline="30000" dirty="0" smtClean="0">
                <a:latin typeface="Times New Roman" pitchFamily="18" charset="0"/>
                <a:cs typeface="Times New Roman" pitchFamily="18" charset="0"/>
              </a:rPr>
              <a:t>2</a:t>
            </a:r>
            <a:endParaRPr lang="ru-RU" sz="1200" dirty="0" smtClean="0">
              <a:latin typeface="Times New Roman" pitchFamily="18" charset="0"/>
              <a:cs typeface="Times New Roman" pitchFamily="18" charset="0"/>
            </a:endParaRPr>
          </a:p>
          <a:p>
            <a:pPr marL="0" indent="0" fontAlgn="auto">
              <a:lnSpc>
                <a:spcPct val="150000"/>
              </a:lnSpc>
              <a:spcBef>
                <a:spcPts val="0"/>
              </a:spcBef>
              <a:spcAft>
                <a:spcPts val="0"/>
              </a:spcAft>
              <a:buFont typeface="Wingdings" pitchFamily="2" charset="2"/>
              <a:buChar char="Ø"/>
              <a:defRPr/>
            </a:pPr>
            <a:r>
              <a:rPr lang="ru-RU" sz="1200" dirty="0" smtClean="0">
                <a:latin typeface="Times New Roman" pitchFamily="18" charset="0"/>
                <a:cs typeface="Times New Roman" pitchFamily="18" charset="0"/>
              </a:rPr>
              <a:t>      9 этажные дома постройки после 1999 г. – 0,0170 Гкал/м</a:t>
            </a:r>
            <a:r>
              <a:rPr lang="ru-RU" sz="1200" baseline="30000" dirty="0" smtClean="0">
                <a:latin typeface="Times New Roman" pitchFamily="18" charset="0"/>
                <a:cs typeface="Times New Roman" pitchFamily="18" charset="0"/>
              </a:rPr>
              <a:t>2</a:t>
            </a:r>
            <a:endParaRPr lang="ru-RU" sz="1200" dirty="0" smtClean="0">
              <a:latin typeface="Times New Roman" pitchFamily="18" charset="0"/>
              <a:cs typeface="Times New Roman" pitchFamily="18" charset="0"/>
            </a:endParaRPr>
          </a:p>
          <a:p>
            <a:pPr marL="0" indent="0" fontAlgn="auto">
              <a:lnSpc>
                <a:spcPct val="150000"/>
              </a:lnSpc>
              <a:spcBef>
                <a:spcPts val="0"/>
              </a:spcBef>
              <a:spcAft>
                <a:spcPts val="0"/>
              </a:spcAft>
              <a:buFont typeface="Wingdings" pitchFamily="2" charset="2"/>
              <a:buChar char="Ø"/>
              <a:defRPr/>
            </a:pPr>
            <a:r>
              <a:rPr lang="ru-RU" sz="1200" dirty="0" smtClean="0">
                <a:latin typeface="Times New Roman" pitchFamily="18" charset="0"/>
                <a:cs typeface="Times New Roman" pitchFamily="18" charset="0"/>
              </a:rPr>
              <a:t>      4-5 этажные жилые дома постройки после 1999 г. – 0,0191 Гкал/м</a:t>
            </a:r>
            <a:r>
              <a:rPr lang="ru-RU" sz="1200" baseline="30000" dirty="0" smtClean="0">
                <a:latin typeface="Times New Roman" pitchFamily="18" charset="0"/>
                <a:cs typeface="Times New Roman" pitchFamily="18" charset="0"/>
              </a:rPr>
              <a:t>2</a:t>
            </a:r>
            <a:endParaRPr lang="ru-RU" sz="1200" dirty="0" smtClean="0">
              <a:latin typeface="Times New Roman" pitchFamily="18" charset="0"/>
              <a:cs typeface="Times New Roman" pitchFamily="18" charset="0"/>
            </a:endParaRPr>
          </a:p>
          <a:p>
            <a:pPr marL="0" indent="0" fontAlgn="auto">
              <a:lnSpc>
                <a:spcPct val="150000"/>
              </a:lnSpc>
              <a:spcBef>
                <a:spcPts val="0"/>
              </a:spcBef>
              <a:spcAft>
                <a:spcPts val="0"/>
              </a:spcAft>
              <a:buFont typeface="Wingdings" pitchFamily="2" charset="2"/>
              <a:buChar char="Ø"/>
              <a:defRPr/>
            </a:pPr>
            <a:r>
              <a:rPr lang="ru-RU" sz="1200" dirty="0" smtClean="0">
                <a:latin typeface="Times New Roman" pitchFamily="18" charset="0"/>
                <a:cs typeface="Times New Roman" pitchFamily="18" charset="0"/>
              </a:rPr>
              <a:t>      3 этажные жилые дома постройки после 1999 г. – 0,0220 Гкал/м</a:t>
            </a:r>
            <a:r>
              <a:rPr lang="ru-RU" sz="1200" baseline="30000" dirty="0" smtClean="0">
                <a:latin typeface="Times New Roman" pitchFamily="18" charset="0"/>
                <a:cs typeface="Times New Roman" pitchFamily="18" charset="0"/>
              </a:rPr>
              <a:t>2</a:t>
            </a:r>
            <a:endParaRPr lang="ru-RU" sz="1200" dirty="0" smtClean="0">
              <a:latin typeface="Times New Roman" pitchFamily="18" charset="0"/>
              <a:cs typeface="Times New Roman" pitchFamily="18" charset="0"/>
            </a:endParaRPr>
          </a:p>
          <a:p>
            <a:pPr marL="0" indent="0" fontAlgn="auto">
              <a:lnSpc>
                <a:spcPct val="150000"/>
              </a:lnSpc>
              <a:spcBef>
                <a:spcPts val="0"/>
              </a:spcBef>
              <a:spcAft>
                <a:spcPts val="0"/>
              </a:spcAft>
              <a:buFont typeface="Wingdings" pitchFamily="2" charset="2"/>
              <a:buChar char="Ø"/>
              <a:defRPr/>
            </a:pPr>
            <a:r>
              <a:rPr lang="ru-RU" sz="1200" dirty="0" smtClean="0">
                <a:latin typeface="Times New Roman" pitchFamily="18" charset="0"/>
                <a:cs typeface="Times New Roman" pitchFamily="18" charset="0"/>
              </a:rPr>
              <a:t>      </a:t>
            </a:r>
            <a:r>
              <a:rPr lang="ru-RU" sz="1200" dirty="0" smtClean="0">
                <a:solidFill>
                  <a:srgbClr val="FF0000"/>
                </a:solidFill>
                <a:latin typeface="Times New Roman" pitchFamily="18" charset="0"/>
                <a:cs typeface="Times New Roman" pitchFamily="18" charset="0"/>
              </a:rPr>
              <a:t>5-9 этажные жилые дома постройки до 1999 г. – 0,0303 Гкал/м</a:t>
            </a:r>
            <a:r>
              <a:rPr lang="ru-RU" sz="1200" baseline="30000" dirty="0" smtClean="0">
                <a:solidFill>
                  <a:srgbClr val="FF0000"/>
                </a:solidFill>
                <a:latin typeface="Times New Roman" pitchFamily="18" charset="0"/>
                <a:cs typeface="Times New Roman" pitchFamily="18" charset="0"/>
              </a:rPr>
              <a:t>2</a:t>
            </a:r>
            <a:endParaRPr lang="ru-RU" sz="1200" dirty="0" smtClean="0">
              <a:solidFill>
                <a:srgbClr val="FF0000"/>
              </a:solidFill>
              <a:latin typeface="Times New Roman" pitchFamily="18" charset="0"/>
              <a:cs typeface="Times New Roman" pitchFamily="18" charset="0"/>
            </a:endParaRPr>
          </a:p>
          <a:p>
            <a:pPr marL="0" indent="0" fontAlgn="auto">
              <a:lnSpc>
                <a:spcPct val="150000"/>
              </a:lnSpc>
              <a:spcBef>
                <a:spcPts val="0"/>
              </a:spcBef>
              <a:spcAft>
                <a:spcPts val="0"/>
              </a:spcAft>
              <a:buFont typeface="Wingdings" pitchFamily="2" charset="2"/>
              <a:buChar char="Ø"/>
              <a:defRPr/>
            </a:pPr>
            <a:r>
              <a:rPr lang="ru-RU" sz="1200" dirty="0" smtClean="0">
                <a:latin typeface="Times New Roman" pitchFamily="18" charset="0"/>
                <a:cs typeface="Times New Roman" pitchFamily="18" charset="0"/>
              </a:rPr>
              <a:t>       3-4 этажные жилые дома постройки до 1999 г. – 0,0347 Гкал/м</a:t>
            </a:r>
            <a:r>
              <a:rPr lang="ru-RU" sz="1200" baseline="30000" dirty="0" smtClean="0">
                <a:latin typeface="Times New Roman" pitchFamily="18" charset="0"/>
                <a:cs typeface="Times New Roman" pitchFamily="18" charset="0"/>
              </a:rPr>
              <a:t>2</a:t>
            </a:r>
            <a:endParaRPr lang="ru-RU" sz="1200" dirty="0" smtClean="0">
              <a:latin typeface="Times New Roman" pitchFamily="18" charset="0"/>
              <a:cs typeface="Times New Roman" pitchFamily="18" charset="0"/>
            </a:endParaRPr>
          </a:p>
          <a:p>
            <a:pPr marL="0" indent="0" fontAlgn="auto">
              <a:lnSpc>
                <a:spcPct val="150000"/>
              </a:lnSpc>
              <a:spcBef>
                <a:spcPts val="0"/>
              </a:spcBef>
              <a:spcAft>
                <a:spcPts val="0"/>
              </a:spcAft>
              <a:buFont typeface="Wingdings" pitchFamily="2" charset="2"/>
              <a:buChar char="Ø"/>
              <a:defRPr/>
            </a:pPr>
            <a:r>
              <a:rPr lang="ru-RU" sz="1200" dirty="0" smtClean="0">
                <a:latin typeface="Times New Roman" pitchFamily="18" charset="0"/>
                <a:cs typeface="Times New Roman" pitchFamily="18" charset="0"/>
              </a:rPr>
              <a:t>       1-2 этажные жилые дома постройки до 1999 г. с применением понижающего коэффициента – 0,0331 Гкал/м</a:t>
            </a:r>
            <a:r>
              <a:rPr lang="ru-RU" sz="1200" baseline="30000" dirty="0" smtClean="0">
                <a:latin typeface="Times New Roman" pitchFamily="18" charset="0"/>
                <a:cs typeface="Times New Roman" pitchFamily="18" charset="0"/>
              </a:rPr>
              <a:t>2</a:t>
            </a:r>
          </a:p>
          <a:p>
            <a:pPr marL="0" indent="0" fontAlgn="auto">
              <a:lnSpc>
                <a:spcPct val="150000"/>
              </a:lnSpc>
              <a:spcBef>
                <a:spcPts val="0"/>
              </a:spcBef>
              <a:spcAft>
                <a:spcPts val="0"/>
              </a:spcAft>
              <a:buFont typeface="Wingdings" pitchFamily="2" charset="2"/>
              <a:buChar char="Ø"/>
              <a:defRPr/>
            </a:pPr>
            <a:r>
              <a:rPr lang="ru-RU" sz="1200" dirty="0" smtClean="0">
                <a:latin typeface="Times New Roman" pitchFamily="18" charset="0"/>
                <a:cs typeface="Times New Roman" pitchFamily="18" charset="0"/>
              </a:rPr>
              <a:t>       1-2 этажные жилые дома постройки до 1999 г. – 0,0392 Гкал/м</a:t>
            </a:r>
            <a:r>
              <a:rPr lang="ru-RU" sz="1200" baseline="30000" dirty="0" smtClean="0">
                <a:latin typeface="Times New Roman" pitchFamily="18" charset="0"/>
                <a:cs typeface="Times New Roman" pitchFamily="18" charset="0"/>
              </a:rPr>
              <a:t>2</a:t>
            </a:r>
            <a:endParaRPr lang="ru-RU" sz="1200" dirty="0" smtClean="0">
              <a:latin typeface="Times New Roman" pitchFamily="18" charset="0"/>
              <a:cs typeface="Times New Roman" pitchFamily="18" charset="0"/>
            </a:endParaRPr>
          </a:p>
          <a:p>
            <a:pPr marL="0" indent="0" algn="just" fontAlgn="auto">
              <a:lnSpc>
                <a:spcPct val="150000"/>
              </a:lnSpc>
              <a:spcBef>
                <a:spcPts val="0"/>
              </a:spcBef>
              <a:spcAft>
                <a:spcPts val="0"/>
              </a:spcAft>
              <a:buNone/>
              <a:defRPr/>
            </a:pPr>
            <a:endParaRPr lang="ru-RU" sz="1200" dirty="0" smtClean="0"/>
          </a:p>
          <a:p>
            <a:pPr marL="0" indent="0" algn="just" fontAlgn="auto">
              <a:lnSpc>
                <a:spcPct val="150000"/>
              </a:lnSpc>
              <a:spcBef>
                <a:spcPts val="0"/>
              </a:spcBef>
              <a:spcAft>
                <a:spcPts val="0"/>
              </a:spcAft>
              <a:buNone/>
              <a:defRPr/>
            </a:pPr>
            <a:endParaRPr lang="ru-RU" sz="1200" dirty="0" smtClean="0"/>
          </a:p>
          <a:p>
            <a:pPr marL="0" indent="0" algn="just" fontAlgn="auto">
              <a:lnSpc>
                <a:spcPct val="150000"/>
              </a:lnSpc>
              <a:spcBef>
                <a:spcPts val="0"/>
              </a:spcBef>
              <a:spcAft>
                <a:spcPts val="0"/>
              </a:spcAft>
              <a:buNone/>
              <a:defRPr/>
            </a:pPr>
            <a:endParaRPr lang="ru-RU" sz="1200" dirty="0" smtClean="0"/>
          </a:p>
          <a:p>
            <a:pPr marL="0" indent="0" algn="just" fontAlgn="auto">
              <a:lnSpc>
                <a:spcPct val="150000"/>
              </a:lnSpc>
              <a:spcBef>
                <a:spcPts val="0"/>
              </a:spcBef>
              <a:spcAft>
                <a:spcPts val="0"/>
              </a:spcAft>
              <a:buNone/>
              <a:defRPr/>
            </a:pPr>
            <a:r>
              <a:rPr lang="ru-RU" sz="1200" dirty="0" smtClean="0"/>
              <a:t>               Данная информация представлена на сайте </a:t>
            </a:r>
            <a:r>
              <a:rPr lang="en-US" sz="1200" dirty="0" smtClean="0">
                <a:latin typeface="Times New Roman" pitchFamily="18" charset="0"/>
                <a:cs typeface="Times New Roman" pitchFamily="18" charset="0"/>
              </a:rPr>
              <a:t>http://www.erickgl.ru</a:t>
            </a:r>
            <a:r>
              <a:rPr lang="ru-RU" sz="1200" dirty="0" smtClean="0">
                <a:latin typeface="Times New Roman" pitchFamily="18" charset="0"/>
                <a:cs typeface="Times New Roman" pitchFamily="18" charset="0"/>
              </a:rPr>
              <a:t>/Информация/Нормативы по отоплению с 01.09.2014 г.</a:t>
            </a:r>
            <a:endParaRPr lang="ru-RU" sz="1200" dirty="0"/>
          </a:p>
        </p:txBody>
      </p:sp>
      <p:sp>
        <p:nvSpPr>
          <p:cNvPr id="5" name="Стрелка вправо 4"/>
          <p:cNvSpPr/>
          <p:nvPr/>
        </p:nvSpPr>
        <p:spPr>
          <a:xfrm>
            <a:off x="228600" y="53340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0"/>
            <a:ext cx="8153400" cy="6473952"/>
          </a:xfrm>
        </p:spPr>
        <p:txBody>
          <a:bodyPr/>
          <a:lstStyle/>
          <a:p>
            <a:pPr algn="just">
              <a:lnSpc>
                <a:spcPct val="150000"/>
              </a:lnSpc>
              <a:buNone/>
            </a:pPr>
            <a:r>
              <a:rPr lang="ru-RU"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Для собственников и пользователей жилых помещений в МКД, применяются нормативы потребления коммунальных услуг по холодному и горячему водоснабжению, отнесённые на </a:t>
            </a:r>
            <a:r>
              <a:rPr lang="ru-RU" sz="1400" dirty="0" err="1" smtClean="0">
                <a:latin typeface="Times New Roman" pitchFamily="18" charset="0"/>
                <a:cs typeface="Times New Roman" pitchFamily="18" charset="0"/>
              </a:rPr>
              <a:t>общедомовые</a:t>
            </a:r>
            <a:r>
              <a:rPr lang="ru-RU" sz="1400" dirty="0" smtClean="0">
                <a:latin typeface="Times New Roman" pitchFamily="18" charset="0"/>
                <a:cs typeface="Times New Roman" pitchFamily="18" charset="0"/>
              </a:rPr>
              <a:t> нужды, для расчета платы за потребляемую коммунальную услугу (Приказ Департамента жилищно-коммунального комплекса и энергетики </a:t>
            </a:r>
            <a:r>
              <a:rPr lang="ru-RU" sz="1400" dirty="0" err="1" smtClean="0">
                <a:latin typeface="Times New Roman" pitchFamily="18" charset="0"/>
                <a:cs typeface="Times New Roman" pitchFamily="18" charset="0"/>
              </a:rPr>
              <a:t>ХМАО-Югры</a:t>
            </a:r>
            <a:r>
              <a:rPr lang="ru-RU" sz="1400" dirty="0" smtClean="0">
                <a:latin typeface="Times New Roman" pitchFamily="18" charset="0"/>
                <a:cs typeface="Times New Roman" pitchFamily="18" charset="0"/>
              </a:rPr>
              <a:t> от 11.11.2013 г. № 22-нп)</a:t>
            </a:r>
          </a:p>
          <a:p>
            <a:pPr algn="just">
              <a:lnSpc>
                <a:spcPct val="150000"/>
              </a:lnSpc>
              <a:buNone/>
            </a:pPr>
            <a:endParaRPr lang="ru-RU" sz="1600" dirty="0" smtClean="0">
              <a:solidFill>
                <a:schemeClr val="tx1"/>
              </a:solidFill>
              <a:latin typeface="Times New Roman" pitchFamily="18" charset="0"/>
              <a:cs typeface="Times New Roman" pitchFamily="18" charset="0"/>
            </a:endParaRPr>
          </a:p>
          <a:p>
            <a:pPr algn="just">
              <a:lnSpc>
                <a:spcPct val="150000"/>
              </a:lnSpc>
              <a:buNone/>
            </a:pPr>
            <a:r>
              <a:rPr lang="ru-RU" sz="1400" dirty="0" smtClean="0">
                <a:latin typeface="Times New Roman" pitchFamily="18" charset="0"/>
                <a:cs typeface="Times New Roman" pitchFamily="18" charset="0"/>
              </a:rPr>
              <a:t>	          </a:t>
            </a:r>
          </a:p>
          <a:p>
            <a:pPr algn="just">
              <a:lnSpc>
                <a:spcPct val="150000"/>
              </a:lnSpc>
              <a:buNone/>
            </a:pPr>
            <a:endParaRPr lang="ru-RU" sz="1400" dirty="0" smtClean="0">
              <a:latin typeface="Times New Roman" pitchFamily="18" charset="0"/>
              <a:cs typeface="Times New Roman" pitchFamily="18" charset="0"/>
            </a:endParaRPr>
          </a:p>
          <a:p>
            <a:pPr algn="just">
              <a:lnSpc>
                <a:spcPct val="150000"/>
              </a:lnSpc>
              <a:buNone/>
            </a:pPr>
            <a:endParaRPr lang="ru-RU" sz="1400" dirty="0" smtClean="0">
              <a:latin typeface="Times New Roman" pitchFamily="18" charset="0"/>
              <a:cs typeface="Times New Roman" pitchFamily="18" charset="0"/>
            </a:endParaRPr>
          </a:p>
          <a:p>
            <a:pPr algn="just">
              <a:lnSpc>
                <a:spcPct val="150000"/>
              </a:lnSpc>
              <a:buNone/>
            </a:pPr>
            <a:endParaRPr lang="ru-RU" sz="1400" dirty="0" smtClean="0">
              <a:latin typeface="Times New Roman" pitchFamily="18" charset="0"/>
              <a:cs typeface="Times New Roman" pitchFamily="18" charset="0"/>
            </a:endParaRPr>
          </a:p>
          <a:p>
            <a:pPr algn="just">
              <a:lnSpc>
                <a:spcPct val="150000"/>
              </a:lnSpc>
              <a:buNone/>
            </a:pPr>
            <a:endParaRPr lang="ru-RU" sz="1400" dirty="0" smtClean="0">
              <a:latin typeface="Times New Roman" pitchFamily="18" charset="0"/>
              <a:cs typeface="Times New Roman" pitchFamily="18" charset="0"/>
            </a:endParaRPr>
          </a:p>
          <a:p>
            <a:pPr algn="just">
              <a:lnSpc>
                <a:spcPct val="150000"/>
              </a:lnSpc>
              <a:buNone/>
            </a:pPr>
            <a:r>
              <a:rPr lang="ru-RU" sz="1200" dirty="0" smtClean="0"/>
              <a:t>		Справочно, в  едином платежном документе указана общая площадь дома. Так же указан коэффициент ОДН. С помощью данного коэффициента Вы можете рассчитать площадь мест общего пользования (МОП) Вашего дома, для этого вам необходимо перемножить две составляющие: Общую площадь всех жилых и нежилых помещений дома и коэффициент ОДН указанный в платежном документе. </a:t>
            </a:r>
          </a:p>
          <a:p>
            <a:pPr algn="just">
              <a:lnSpc>
                <a:spcPct val="150000"/>
              </a:lnSpc>
              <a:buNone/>
            </a:pPr>
            <a:r>
              <a:rPr lang="ru-RU" sz="1200" dirty="0" smtClean="0"/>
              <a:t>	         Данная информация представлена на сайте нашем сайте </a:t>
            </a:r>
            <a:r>
              <a:rPr lang="en-US" sz="1200" dirty="0" smtClean="0">
                <a:latin typeface="Times New Roman" pitchFamily="18" charset="0"/>
                <a:cs typeface="Times New Roman" pitchFamily="18" charset="0"/>
              </a:rPr>
              <a:t>http://www.erickgl.ru</a:t>
            </a:r>
            <a:r>
              <a:rPr lang="ru-RU" sz="1200" dirty="0" smtClean="0">
                <a:latin typeface="Times New Roman" pitchFamily="18" charset="0"/>
                <a:cs typeface="Times New Roman" pitchFamily="18" charset="0"/>
              </a:rPr>
              <a:t>/Информация/Нормативы по холодному и горячему водоснабжению и водоотведению с 01.09.2014 г.</a:t>
            </a:r>
          </a:p>
          <a:p>
            <a:pPr algn="just">
              <a:lnSpc>
                <a:spcPct val="150000"/>
              </a:lnSpc>
              <a:buNone/>
            </a:pPr>
            <a:endParaRPr lang="ru-RU" sz="1050" dirty="0" smtClean="0"/>
          </a:p>
        </p:txBody>
      </p:sp>
      <p:sp>
        <p:nvSpPr>
          <p:cNvPr id="4" name="Стрелка вправо 3"/>
          <p:cNvSpPr/>
          <p:nvPr/>
        </p:nvSpPr>
        <p:spPr>
          <a:xfrm>
            <a:off x="228600" y="4419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a:off x="228600" y="58674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7" name="Таблица 6"/>
          <p:cNvGraphicFramePr>
            <a:graphicFrameLocks noGrp="1"/>
          </p:cNvGraphicFramePr>
          <p:nvPr/>
        </p:nvGraphicFramePr>
        <p:xfrm>
          <a:off x="1600200" y="2133600"/>
          <a:ext cx="5638800" cy="2032000"/>
        </p:xfrm>
        <a:graphic>
          <a:graphicData uri="http://schemas.openxmlformats.org/drawingml/2006/table">
            <a:tbl>
              <a:tblPr firstRow="1" bandRow="1">
                <a:tableStyleId>{5C22544A-7EE6-4342-B048-85BDC9FD1C3A}</a:tableStyleId>
              </a:tblPr>
              <a:tblGrid>
                <a:gridCol w="3673764"/>
                <a:gridCol w="1965036"/>
              </a:tblGrid>
              <a:tr h="1041400">
                <a:tc>
                  <a:txBody>
                    <a:bodyPr/>
                    <a:lstStyle/>
                    <a:p>
                      <a:r>
                        <a:rPr lang="ru-RU" sz="1400" dirty="0" smtClean="0"/>
                        <a:t>М</a:t>
                      </a:r>
                      <a:r>
                        <a:rPr lang="ru-RU" sz="1400" baseline="30000" dirty="0" smtClean="0"/>
                        <a:t>3</a:t>
                      </a:r>
                      <a:r>
                        <a:rPr lang="ru-RU" sz="1400" dirty="0" smtClean="0"/>
                        <a:t> на 1 м</a:t>
                      </a:r>
                      <a:r>
                        <a:rPr lang="ru-RU" sz="1400" baseline="30000" dirty="0" smtClean="0"/>
                        <a:t>2</a:t>
                      </a:r>
                      <a:r>
                        <a:rPr lang="ru-RU" sz="1400" dirty="0" smtClean="0"/>
                        <a:t> общей площади помещений, входящих в состав общего имущества в МКД</a:t>
                      </a:r>
                      <a:r>
                        <a:rPr lang="ru-RU" sz="1400" baseline="0" dirty="0" smtClean="0"/>
                        <a:t>(холодное водоснабжение),в месяц</a:t>
                      </a:r>
                      <a:endParaRPr lang="ru-RU" sz="1400" dirty="0"/>
                    </a:p>
                  </a:txBody>
                  <a:tcPr/>
                </a:tc>
                <a:tc>
                  <a:txBody>
                    <a:bodyPr/>
                    <a:lstStyle/>
                    <a:p>
                      <a:pPr algn="ctr"/>
                      <a:endParaRPr lang="ru-RU" sz="1400" dirty="0" smtClean="0"/>
                    </a:p>
                    <a:p>
                      <a:pPr algn="ctr"/>
                      <a:endParaRPr lang="ru-RU" sz="1400" dirty="0" smtClean="0"/>
                    </a:p>
                    <a:p>
                      <a:pPr algn="ctr"/>
                      <a:r>
                        <a:rPr lang="ru-RU" sz="1400" dirty="0" smtClean="0"/>
                        <a:t>0,027 </a:t>
                      </a:r>
                      <a:endParaRPr lang="ru-RU" sz="1400" dirty="0"/>
                    </a:p>
                  </a:txBody>
                  <a:tcPr/>
                </a:tc>
              </a:tr>
              <a:tr h="990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М</a:t>
                      </a:r>
                      <a:r>
                        <a:rPr lang="ru-RU" sz="1400" baseline="30000" dirty="0" smtClean="0"/>
                        <a:t>3</a:t>
                      </a:r>
                      <a:r>
                        <a:rPr lang="ru-RU" sz="1400" dirty="0" smtClean="0"/>
                        <a:t> на 1 м</a:t>
                      </a:r>
                      <a:r>
                        <a:rPr lang="ru-RU" sz="1400" baseline="30000" dirty="0" smtClean="0"/>
                        <a:t>2</a:t>
                      </a:r>
                      <a:r>
                        <a:rPr lang="ru-RU" sz="1400" dirty="0" smtClean="0"/>
                        <a:t> общей площади помещений, входящих в состав общего имущества в МКД (горячее водоснабжение),</a:t>
                      </a:r>
                      <a:r>
                        <a:rPr lang="ru-RU" sz="1400" baseline="0" dirty="0" smtClean="0"/>
                        <a:t> в месяц</a:t>
                      </a:r>
                      <a:endParaRPr lang="ru-RU" sz="1400" dirty="0" smtClean="0"/>
                    </a:p>
                    <a:p>
                      <a:endParaRPr lang="ru-RU" sz="1400" dirty="0"/>
                    </a:p>
                  </a:txBody>
                  <a:tcPr/>
                </a:tc>
                <a:tc>
                  <a:txBody>
                    <a:bodyPr/>
                    <a:lstStyle/>
                    <a:p>
                      <a:pPr algn="ctr"/>
                      <a:r>
                        <a:rPr lang="ru-RU" sz="1400" dirty="0" smtClean="0"/>
                        <a:t> </a:t>
                      </a:r>
                    </a:p>
                    <a:p>
                      <a:pPr algn="ctr"/>
                      <a:r>
                        <a:rPr lang="ru-RU" sz="1400" dirty="0" smtClean="0"/>
                        <a:t>0,027</a:t>
                      </a:r>
                      <a:endParaRPr lang="ru-RU" sz="1400"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sp>
        <p:nvSpPr>
          <p:cNvPr id="4" name="Содержимое 3"/>
          <p:cNvSpPr>
            <a:spLocks noGrp="1"/>
          </p:cNvSpPr>
          <p:nvPr>
            <p:ph sz="quarter" idx="1"/>
          </p:nvPr>
        </p:nvSpPr>
        <p:spPr/>
        <p:txBody>
          <a:bodyPr/>
          <a:lstStyle/>
          <a:p>
            <a:endParaRPr lang="ru-RU"/>
          </a:p>
        </p:txBody>
      </p:sp>
      <p:pic>
        <p:nvPicPr>
          <p:cNvPr id="1026" name="Picture 2"/>
          <p:cNvPicPr>
            <a:picLocks noChangeAspect="1" noChangeArrowheads="1"/>
          </p:cNvPicPr>
          <p:nvPr/>
        </p:nvPicPr>
        <p:blipFill>
          <a:blip r:embed="rId2" cstate="print"/>
          <a:srcRect/>
          <a:stretch>
            <a:fillRect/>
          </a:stretch>
        </p:blipFill>
        <p:spPr bwMode="auto">
          <a:xfrm>
            <a:off x="0" y="0"/>
            <a:ext cx="9163050" cy="6896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1"/>
          </p:nvPr>
        </p:nvSpPr>
        <p:spPr>
          <a:xfrm>
            <a:off x="152400" y="304800"/>
            <a:ext cx="8305800" cy="6324600"/>
          </a:xfrm>
        </p:spPr>
        <p:txBody>
          <a:bodyPr/>
          <a:lstStyle/>
          <a:p>
            <a:pPr algn="just">
              <a:lnSpc>
                <a:spcPct val="150000"/>
              </a:lnSpc>
              <a:buNone/>
            </a:pPr>
            <a:r>
              <a:rPr lang="ru-RU" dirty="0" smtClean="0">
                <a:latin typeface="Times New Roman" pitchFamily="18" charset="0"/>
                <a:cs typeface="Times New Roman" pitchFamily="18" charset="0"/>
              </a:rPr>
              <a:t>		</a:t>
            </a:r>
          </a:p>
          <a:p>
            <a:pPr algn="just">
              <a:lnSpc>
                <a:spcPct val="150000"/>
              </a:lnSpc>
              <a:buNone/>
            </a:pPr>
            <a:endParaRPr lang="ru-RU" sz="1900" dirty="0" smtClean="0">
              <a:latin typeface="Times New Roman" pitchFamily="18" charset="0"/>
              <a:cs typeface="Times New Roman" pitchFamily="18" charset="0"/>
            </a:endParaRPr>
          </a:p>
          <a:p>
            <a:pPr algn="just">
              <a:lnSpc>
                <a:spcPct val="150000"/>
              </a:lnSpc>
              <a:buNone/>
            </a:pPr>
            <a:r>
              <a:rPr lang="ru-RU" sz="1900" dirty="0" smtClean="0">
                <a:latin typeface="Times New Roman" pitchFamily="18" charset="0"/>
                <a:cs typeface="Times New Roman" pitchFamily="18" charset="0"/>
              </a:rPr>
              <a:t>		На протяжении всего времени своего существования ООО «ЕРИЦ» стремится обеспечить максимально удобные условия оплаты жилищно-коммунальных услуг для потребителей. </a:t>
            </a:r>
          </a:p>
          <a:p>
            <a:pPr algn="just">
              <a:lnSpc>
                <a:spcPct val="150000"/>
              </a:lnSpc>
              <a:buNone/>
            </a:pPr>
            <a:r>
              <a:rPr lang="ru-RU" sz="1900" dirty="0" smtClean="0">
                <a:latin typeface="Times New Roman" pitchFamily="18" charset="0"/>
                <a:cs typeface="Times New Roman" pitchFamily="18" charset="0"/>
              </a:rPr>
              <a:t>		Одним из значительных шагов в этом направлении стала разработка адаптированного под рядового потребителя единого платежного документа. Ведь ни для кого не секрет, что гораздо проще оплатить все обязательные платежи за ЖКУ в пользу разных поставщиков по единому платежному документу, а не по нескольким квитанциям.</a:t>
            </a:r>
            <a:endParaRPr lang="ru-RU" sz="19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81000"/>
            <a:ext cx="7467600" cy="427038"/>
          </a:xfrm>
        </p:spPr>
        <p:txBody>
          <a:bodyPr>
            <a:normAutofit fontScale="90000"/>
          </a:bodyPr>
          <a:lstStyle/>
          <a:p>
            <a:pPr algn="ctr"/>
            <a:r>
              <a:rPr lang="ru-RU" sz="3200" dirty="0" smtClean="0">
                <a:latin typeface="Times New Roman" pitchFamily="18" charset="0"/>
                <a:cs typeface="Times New Roman" pitchFamily="18" charset="0"/>
              </a:rPr>
              <a:t>Утверждённые тарифы</a:t>
            </a:r>
            <a:endParaRPr lang="ru-RU" dirty="0"/>
          </a:p>
        </p:txBody>
      </p:sp>
      <p:sp>
        <p:nvSpPr>
          <p:cNvPr id="3" name="Содержимое 2"/>
          <p:cNvSpPr>
            <a:spLocks noGrp="1"/>
          </p:cNvSpPr>
          <p:nvPr>
            <p:ph sz="quarter" idx="1"/>
          </p:nvPr>
        </p:nvSpPr>
        <p:spPr>
          <a:xfrm>
            <a:off x="457200" y="914400"/>
            <a:ext cx="8305800" cy="5559552"/>
          </a:xfrm>
        </p:spPr>
        <p:txBody>
          <a:bodyPr/>
          <a:lstStyle/>
          <a:p>
            <a:pPr algn="just">
              <a:lnSpc>
                <a:spcPts val="2000"/>
              </a:lnSpc>
              <a:spcBef>
                <a:spcPts val="0"/>
              </a:spcBef>
              <a:buNone/>
            </a:pPr>
            <a:r>
              <a:rPr lang="ru-RU" sz="12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Минимальный размер взноса установлен приказом Департамента ЖКХ и энергетики </a:t>
            </a:r>
            <a:r>
              <a:rPr lang="ru-RU" sz="1400" dirty="0" err="1" smtClean="0">
                <a:latin typeface="Times New Roman" pitchFamily="18" charset="0"/>
                <a:cs typeface="Times New Roman" pitchFamily="18" charset="0"/>
              </a:rPr>
              <a:t>ХМАО-Югры</a:t>
            </a:r>
            <a:r>
              <a:rPr lang="ru-RU" sz="1400" dirty="0" smtClean="0">
                <a:latin typeface="Times New Roman" pitchFamily="18" charset="0"/>
                <a:cs typeface="Times New Roman" pitchFamily="18" charset="0"/>
              </a:rPr>
              <a:t> № 62-нп</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от 08.12.2014 г. на основании федеральных стандартов стоимости капитального ремонта жилья на 1 м</a:t>
            </a:r>
            <a:r>
              <a:rPr lang="ru-RU" sz="1400" baseline="30000" dirty="0" smtClean="0">
                <a:latin typeface="Times New Roman" pitchFamily="18" charset="0"/>
                <a:cs typeface="Times New Roman" pitchFamily="18" charset="0"/>
              </a:rPr>
              <a:t>2</a:t>
            </a:r>
            <a:r>
              <a:rPr lang="ru-RU" sz="1400" dirty="0" smtClean="0">
                <a:latin typeface="Times New Roman" pitchFamily="18" charset="0"/>
                <a:cs typeface="Times New Roman" pitchFamily="18" charset="0"/>
              </a:rPr>
              <a:t> общей площади для </a:t>
            </a:r>
            <a:r>
              <a:rPr lang="ru-RU" sz="1400" dirty="0" err="1" smtClean="0">
                <a:latin typeface="Times New Roman" pitchFamily="18" charset="0"/>
                <a:cs typeface="Times New Roman" pitchFamily="18" charset="0"/>
              </a:rPr>
              <a:t>ХМАО-Югры</a:t>
            </a:r>
            <a:r>
              <a:rPr lang="ru-RU" sz="1400" dirty="0" smtClean="0">
                <a:latin typeface="Times New Roman" pitchFamily="18" charset="0"/>
                <a:cs typeface="Times New Roman" pitchFamily="18" charset="0"/>
              </a:rPr>
              <a:t>, утверждённых ПП РФ от 24.12.2014 г. № 1464 « О федеральных стандартах оплаты жилого помещения и коммунальных услуг на 2014-2016 годы», и методических рекомендаций приказа № 41-пр от 07.02.2014 г. Министерства строительства и ЖКХ РФ.</a:t>
            </a:r>
            <a:r>
              <a:rPr lang="ru-RU" sz="1400" dirty="0" smtClean="0"/>
              <a:t> </a:t>
            </a:r>
            <a:r>
              <a:rPr lang="ru-RU" sz="1400" baseline="30000" dirty="0" smtClean="0"/>
              <a:t>  </a:t>
            </a:r>
          </a:p>
          <a:p>
            <a:pPr algn="just">
              <a:lnSpc>
                <a:spcPts val="2000"/>
              </a:lnSpc>
              <a:spcBef>
                <a:spcPts val="0"/>
              </a:spcBef>
              <a:buNone/>
            </a:pPr>
            <a:endParaRPr lang="ru-RU" sz="1400" baseline="30000" dirty="0" smtClean="0"/>
          </a:p>
          <a:p>
            <a:pPr algn="just">
              <a:lnSpc>
                <a:spcPts val="2000"/>
              </a:lnSpc>
              <a:spcBef>
                <a:spcPts val="0"/>
              </a:spcBef>
              <a:buNone/>
            </a:pPr>
            <a:endParaRPr lang="ru-RU" sz="1400" baseline="30000" dirty="0" smtClean="0"/>
          </a:p>
          <a:p>
            <a:pPr algn="just">
              <a:lnSpc>
                <a:spcPts val="2000"/>
              </a:lnSpc>
              <a:spcBef>
                <a:spcPts val="0"/>
              </a:spcBef>
              <a:buNone/>
            </a:pPr>
            <a:r>
              <a:rPr lang="ru-RU" baseline="30000" dirty="0" smtClean="0"/>
              <a:t>             </a:t>
            </a:r>
            <a:endParaRPr lang="ru-RU" baseline="30000" dirty="0"/>
          </a:p>
        </p:txBody>
      </p:sp>
      <p:graphicFrame>
        <p:nvGraphicFramePr>
          <p:cNvPr id="4" name="Таблица 3"/>
          <p:cNvGraphicFramePr>
            <a:graphicFrameLocks noGrp="1"/>
          </p:cNvGraphicFramePr>
          <p:nvPr/>
        </p:nvGraphicFramePr>
        <p:xfrm>
          <a:off x="685800" y="2743200"/>
          <a:ext cx="7772400" cy="2895599"/>
        </p:xfrm>
        <a:graphic>
          <a:graphicData uri="http://schemas.openxmlformats.org/drawingml/2006/table">
            <a:tbl>
              <a:tblPr firstRow="1" bandRow="1">
                <a:tableStyleId>{5C22544A-7EE6-4342-B048-85BDC9FD1C3A}</a:tableStyleId>
              </a:tblPr>
              <a:tblGrid>
                <a:gridCol w="462642"/>
                <a:gridCol w="3423558"/>
                <a:gridCol w="1943100"/>
                <a:gridCol w="1943100"/>
              </a:tblGrid>
              <a:tr h="488633">
                <a:tc rowSpan="2">
                  <a:txBody>
                    <a:bodyPr/>
                    <a:lstStyle/>
                    <a:p>
                      <a:pPr algn="ctr"/>
                      <a:r>
                        <a:rPr lang="ru-RU" sz="1050" dirty="0" smtClean="0">
                          <a:latin typeface="Times New Roman" pitchFamily="18" charset="0"/>
                          <a:cs typeface="Times New Roman" pitchFamily="18" charset="0"/>
                        </a:rPr>
                        <a:t>№ </a:t>
                      </a:r>
                      <a:r>
                        <a:rPr lang="ru-RU" sz="1050" dirty="0" err="1" smtClean="0">
                          <a:latin typeface="Times New Roman" pitchFamily="18" charset="0"/>
                          <a:cs typeface="Times New Roman" pitchFamily="18" charset="0"/>
                        </a:rPr>
                        <a:t>п</a:t>
                      </a:r>
                      <a:r>
                        <a:rPr lang="ru-RU" sz="1050" dirty="0" smtClean="0">
                          <a:latin typeface="Times New Roman" pitchFamily="18" charset="0"/>
                          <a:cs typeface="Times New Roman" pitchFamily="18" charset="0"/>
                        </a:rPr>
                        <a:t>/</a:t>
                      </a:r>
                      <a:r>
                        <a:rPr lang="ru-RU" sz="1050" dirty="0" err="1" smtClean="0">
                          <a:latin typeface="Times New Roman" pitchFamily="18" charset="0"/>
                          <a:cs typeface="Times New Roman" pitchFamily="18" charset="0"/>
                        </a:rPr>
                        <a:t>п</a:t>
                      </a:r>
                      <a:endParaRPr lang="ru-RU" sz="1050" dirty="0">
                        <a:latin typeface="Times New Roman" pitchFamily="18" charset="0"/>
                        <a:cs typeface="Times New Roman" pitchFamily="18" charset="0"/>
                      </a:endParaRPr>
                    </a:p>
                  </a:txBody>
                  <a:tcPr/>
                </a:tc>
                <a:tc rowSpan="2">
                  <a:txBody>
                    <a:bodyPr/>
                    <a:lstStyle/>
                    <a:p>
                      <a:pPr algn="ctr"/>
                      <a:endParaRPr lang="ru-RU" sz="1050" dirty="0" smtClean="0">
                        <a:latin typeface="Times New Roman" pitchFamily="18" charset="0"/>
                        <a:cs typeface="Times New Roman" pitchFamily="18" charset="0"/>
                      </a:endParaRPr>
                    </a:p>
                    <a:p>
                      <a:pPr algn="ctr"/>
                      <a:r>
                        <a:rPr lang="ru-RU" sz="1050" dirty="0" smtClean="0">
                          <a:latin typeface="Times New Roman" pitchFamily="18" charset="0"/>
                          <a:cs typeface="Times New Roman" pitchFamily="18" charset="0"/>
                        </a:rPr>
                        <a:t>Тип</a:t>
                      </a:r>
                      <a:r>
                        <a:rPr lang="ru-RU" sz="1050" baseline="0" dirty="0" smtClean="0">
                          <a:latin typeface="Times New Roman" pitchFamily="18" charset="0"/>
                          <a:cs typeface="Times New Roman" pitchFamily="18" charset="0"/>
                        </a:rPr>
                        <a:t> многоквартирного дома</a:t>
                      </a:r>
                      <a:endParaRPr lang="ru-RU" sz="1050" dirty="0">
                        <a:latin typeface="Times New Roman" pitchFamily="18" charset="0"/>
                        <a:cs typeface="Times New Roman" pitchFamily="18" charset="0"/>
                      </a:endParaRPr>
                    </a:p>
                  </a:txBody>
                  <a:tcPr/>
                </a:tc>
                <a:tc gridSpan="2">
                  <a:txBody>
                    <a:bodyPr/>
                    <a:lstStyle/>
                    <a:p>
                      <a:pPr algn="ctr"/>
                      <a:r>
                        <a:rPr lang="ru-RU" sz="1050" dirty="0" smtClean="0">
                          <a:latin typeface="Times New Roman" pitchFamily="18" charset="0"/>
                          <a:cs typeface="Times New Roman" pitchFamily="18" charset="0"/>
                        </a:rPr>
                        <a:t>Минимальный размер взноса, рублей/1 м</a:t>
                      </a:r>
                      <a:r>
                        <a:rPr lang="ru-RU" sz="1050" baseline="30000" dirty="0" smtClean="0">
                          <a:latin typeface="Times New Roman" pitchFamily="18" charset="0"/>
                          <a:cs typeface="Times New Roman" pitchFamily="18" charset="0"/>
                        </a:rPr>
                        <a:t>2</a:t>
                      </a:r>
                      <a:r>
                        <a:rPr lang="ru-RU" sz="1050" dirty="0" smtClean="0">
                          <a:latin typeface="Times New Roman" pitchFamily="18" charset="0"/>
                          <a:cs typeface="Times New Roman" pitchFamily="18" charset="0"/>
                        </a:rPr>
                        <a:t> жилого/нежилого помещения</a:t>
                      </a:r>
                      <a:endParaRPr lang="ru-RU" sz="1050" dirty="0">
                        <a:latin typeface="Times New Roman" pitchFamily="18" charset="0"/>
                        <a:cs typeface="Times New Roman" pitchFamily="18" charset="0"/>
                      </a:endParaRPr>
                    </a:p>
                  </a:txBody>
                  <a:tcPr/>
                </a:tc>
                <a:tc hMerge="1">
                  <a:txBody>
                    <a:bodyPr/>
                    <a:lstStyle/>
                    <a:p>
                      <a:endParaRPr lang="ru-RU" dirty="0"/>
                    </a:p>
                  </a:txBody>
                  <a:tcPr/>
                </a:tc>
              </a:tr>
              <a:tr h="298609">
                <a:tc vMerge="1">
                  <a:txBody>
                    <a:bodyPr/>
                    <a:lstStyle/>
                    <a:p>
                      <a:endParaRPr lang="ru-RU" dirty="0"/>
                    </a:p>
                  </a:txBody>
                  <a:tcPr/>
                </a:tc>
                <a:tc vMerge="1">
                  <a:txBody>
                    <a:bodyPr/>
                    <a:lstStyle/>
                    <a:p>
                      <a:endParaRPr lang="ru-RU" dirty="0"/>
                    </a:p>
                  </a:txBody>
                  <a:tcPr/>
                </a:tc>
                <a:tc>
                  <a:txBody>
                    <a:bodyPr/>
                    <a:lstStyle/>
                    <a:p>
                      <a:pPr algn="ctr"/>
                      <a:r>
                        <a:rPr lang="ru-RU" sz="1050" smtClean="0">
                          <a:latin typeface="Times New Roman" pitchFamily="18" charset="0"/>
                          <a:cs typeface="Times New Roman" pitchFamily="18" charset="0"/>
                        </a:rPr>
                        <a:t>2015 г.</a:t>
                      </a:r>
                      <a:endParaRPr lang="ru-RU" sz="1050" dirty="0">
                        <a:latin typeface="Times New Roman" pitchFamily="18" charset="0"/>
                        <a:cs typeface="Times New Roman" pitchFamily="18" charset="0"/>
                      </a:endParaRPr>
                    </a:p>
                  </a:txBody>
                  <a:tcPr/>
                </a:tc>
                <a:tc>
                  <a:txBody>
                    <a:bodyPr/>
                    <a:lstStyle/>
                    <a:p>
                      <a:pPr algn="ctr"/>
                      <a:r>
                        <a:rPr lang="ru-RU" sz="1050" dirty="0" smtClean="0">
                          <a:latin typeface="Times New Roman" pitchFamily="18" charset="0"/>
                          <a:cs typeface="Times New Roman" pitchFamily="18" charset="0"/>
                        </a:rPr>
                        <a:t>2016 г.</a:t>
                      </a:r>
                      <a:endParaRPr lang="ru-RU" sz="1050" dirty="0">
                        <a:latin typeface="Times New Roman" pitchFamily="18" charset="0"/>
                        <a:cs typeface="Times New Roman" pitchFamily="18" charset="0"/>
                      </a:endParaRPr>
                    </a:p>
                  </a:txBody>
                  <a:tcPr/>
                </a:tc>
              </a:tr>
              <a:tr h="488633">
                <a:tc>
                  <a:txBody>
                    <a:bodyPr/>
                    <a:lstStyle/>
                    <a:p>
                      <a:pPr algn="ctr"/>
                      <a:r>
                        <a:rPr lang="ru-RU" sz="1050" dirty="0" smtClean="0">
                          <a:latin typeface="Times New Roman" pitchFamily="18" charset="0"/>
                          <a:cs typeface="Times New Roman" pitchFamily="18" charset="0"/>
                        </a:rPr>
                        <a:t>1</a:t>
                      </a:r>
                      <a:endParaRPr lang="ru-RU" sz="1050" dirty="0">
                        <a:latin typeface="Times New Roman" pitchFamily="18" charset="0"/>
                        <a:cs typeface="Times New Roman" pitchFamily="18" charset="0"/>
                      </a:endParaRPr>
                    </a:p>
                  </a:txBody>
                  <a:tcPr/>
                </a:tc>
                <a:tc>
                  <a:txBody>
                    <a:bodyPr/>
                    <a:lstStyle/>
                    <a:p>
                      <a:pPr algn="l"/>
                      <a:r>
                        <a:rPr lang="ru-RU" sz="1050" dirty="0" smtClean="0">
                          <a:latin typeface="Times New Roman" pitchFamily="18" charset="0"/>
                          <a:cs typeface="Times New Roman" pitchFamily="18" charset="0"/>
                        </a:rPr>
                        <a:t>Многоквартирный жилой дом в деревянном исполнении</a:t>
                      </a:r>
                      <a:endParaRPr lang="ru-RU" sz="1050" dirty="0">
                        <a:latin typeface="Times New Roman" pitchFamily="18" charset="0"/>
                        <a:cs typeface="Times New Roman" pitchFamily="18" charset="0"/>
                      </a:endParaRPr>
                    </a:p>
                  </a:txBody>
                  <a:tcPr/>
                </a:tc>
                <a:tc>
                  <a:txBody>
                    <a:bodyPr/>
                    <a:lstStyle/>
                    <a:p>
                      <a:pPr algn="ctr"/>
                      <a:r>
                        <a:rPr lang="ru-RU" sz="1050" smtClean="0">
                          <a:latin typeface="Times New Roman" pitchFamily="18" charset="0"/>
                          <a:cs typeface="Times New Roman" pitchFamily="18" charset="0"/>
                        </a:rPr>
                        <a:t>8,55</a:t>
                      </a:r>
                      <a:endParaRPr lang="ru-RU" sz="1050">
                        <a:latin typeface="Times New Roman" pitchFamily="18" charset="0"/>
                        <a:cs typeface="Times New Roman" pitchFamily="18" charset="0"/>
                      </a:endParaRPr>
                    </a:p>
                  </a:txBody>
                  <a:tcPr/>
                </a:tc>
                <a:tc>
                  <a:txBody>
                    <a:bodyPr/>
                    <a:lstStyle/>
                    <a:p>
                      <a:pPr algn="ctr"/>
                      <a:r>
                        <a:rPr lang="ru-RU" sz="1050" dirty="0" smtClean="0">
                          <a:latin typeface="Times New Roman" pitchFamily="18" charset="0"/>
                          <a:cs typeface="Times New Roman" pitchFamily="18" charset="0"/>
                        </a:rPr>
                        <a:t>8,55</a:t>
                      </a:r>
                      <a:endParaRPr lang="ru-RU" sz="1050" dirty="0">
                        <a:latin typeface="Times New Roman" pitchFamily="18" charset="0"/>
                        <a:cs typeface="Times New Roman" pitchFamily="18" charset="0"/>
                      </a:endParaRPr>
                    </a:p>
                  </a:txBody>
                  <a:tcPr/>
                </a:tc>
              </a:tr>
              <a:tr h="488633">
                <a:tc>
                  <a:txBody>
                    <a:bodyPr/>
                    <a:lstStyle/>
                    <a:p>
                      <a:pPr algn="ctr"/>
                      <a:r>
                        <a:rPr lang="ru-RU" sz="1050" dirty="0" smtClean="0">
                          <a:latin typeface="Times New Roman" pitchFamily="18" charset="0"/>
                          <a:cs typeface="Times New Roman" pitchFamily="18" charset="0"/>
                        </a:rPr>
                        <a:t>2</a:t>
                      </a:r>
                      <a:endParaRPr lang="ru-RU" sz="1050" dirty="0">
                        <a:latin typeface="Times New Roman" pitchFamily="18" charset="0"/>
                        <a:cs typeface="Times New Roman" pitchFamily="18" charset="0"/>
                      </a:endParaRPr>
                    </a:p>
                  </a:txBody>
                  <a:tcPr/>
                </a:tc>
                <a:tc>
                  <a:txBody>
                    <a:bodyPr/>
                    <a:lstStyle/>
                    <a:p>
                      <a:pPr algn="l"/>
                      <a:r>
                        <a:rPr lang="ru-RU" sz="1050" dirty="0" smtClean="0">
                          <a:latin typeface="Times New Roman" pitchFamily="18" charset="0"/>
                          <a:cs typeface="Times New Roman" pitchFamily="18" charset="0"/>
                        </a:rPr>
                        <a:t>Многоквартирный жилой дом в панельном исполнении без лифта</a:t>
                      </a:r>
                      <a:endParaRPr lang="ru-RU" sz="1050" dirty="0">
                        <a:latin typeface="Times New Roman" pitchFamily="18" charset="0"/>
                        <a:cs typeface="Times New Roman" pitchFamily="18" charset="0"/>
                      </a:endParaRPr>
                    </a:p>
                  </a:txBody>
                  <a:tcPr/>
                </a:tc>
                <a:tc>
                  <a:txBody>
                    <a:bodyPr/>
                    <a:lstStyle/>
                    <a:p>
                      <a:pPr algn="ctr"/>
                      <a:r>
                        <a:rPr lang="ru-RU" sz="1050" dirty="0" smtClean="0">
                          <a:solidFill>
                            <a:srgbClr val="FF0000"/>
                          </a:solidFill>
                          <a:latin typeface="Times New Roman" pitchFamily="18" charset="0"/>
                          <a:cs typeface="Times New Roman" pitchFamily="18" charset="0"/>
                        </a:rPr>
                        <a:t>12,05</a:t>
                      </a:r>
                      <a:endParaRPr lang="ru-RU" sz="1050" dirty="0">
                        <a:solidFill>
                          <a:srgbClr val="FF0000"/>
                        </a:solidFill>
                        <a:latin typeface="Times New Roman" pitchFamily="18" charset="0"/>
                        <a:cs typeface="Times New Roman" pitchFamily="18" charset="0"/>
                      </a:endParaRPr>
                    </a:p>
                  </a:txBody>
                  <a:tcPr/>
                </a:tc>
                <a:tc>
                  <a:txBody>
                    <a:bodyPr/>
                    <a:lstStyle/>
                    <a:p>
                      <a:pPr algn="ctr"/>
                      <a:r>
                        <a:rPr lang="ru-RU" sz="1050" dirty="0" smtClean="0">
                          <a:solidFill>
                            <a:srgbClr val="FF0000"/>
                          </a:solidFill>
                          <a:latin typeface="Times New Roman" pitchFamily="18" charset="0"/>
                          <a:cs typeface="Times New Roman" pitchFamily="18" charset="0"/>
                        </a:rPr>
                        <a:t>12,05</a:t>
                      </a:r>
                      <a:endParaRPr lang="ru-RU" sz="1050" dirty="0">
                        <a:solidFill>
                          <a:srgbClr val="FF0000"/>
                        </a:solidFill>
                        <a:latin typeface="Times New Roman" pitchFamily="18" charset="0"/>
                        <a:cs typeface="Times New Roman" pitchFamily="18" charset="0"/>
                      </a:endParaRPr>
                    </a:p>
                  </a:txBody>
                  <a:tcPr/>
                </a:tc>
              </a:tr>
              <a:tr h="488633">
                <a:tc>
                  <a:txBody>
                    <a:bodyPr/>
                    <a:lstStyle/>
                    <a:p>
                      <a:pPr algn="ctr"/>
                      <a:r>
                        <a:rPr lang="ru-RU" sz="1050" dirty="0" smtClean="0">
                          <a:latin typeface="Times New Roman" pitchFamily="18" charset="0"/>
                          <a:cs typeface="Times New Roman" pitchFamily="18" charset="0"/>
                        </a:rPr>
                        <a:t>3</a:t>
                      </a:r>
                      <a:endParaRPr lang="ru-RU" sz="105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smtClean="0">
                          <a:latin typeface="Times New Roman" pitchFamily="18" charset="0"/>
                          <a:cs typeface="Times New Roman" pitchFamily="18" charset="0"/>
                        </a:rPr>
                        <a:t>Многоквартирный жилой дом в панельном исполнении с лифтом</a:t>
                      </a:r>
                      <a:endParaRPr lang="ru-RU" sz="1050" dirty="0">
                        <a:latin typeface="Times New Roman" pitchFamily="18" charset="0"/>
                        <a:cs typeface="Times New Roman" pitchFamily="18" charset="0"/>
                      </a:endParaRPr>
                    </a:p>
                  </a:txBody>
                  <a:tcPr/>
                </a:tc>
                <a:tc>
                  <a:txBody>
                    <a:bodyPr/>
                    <a:lstStyle/>
                    <a:p>
                      <a:pPr algn="ctr"/>
                      <a:r>
                        <a:rPr lang="ru-RU" sz="1050" dirty="0" smtClean="0">
                          <a:latin typeface="Times New Roman" pitchFamily="18" charset="0"/>
                          <a:cs typeface="Times New Roman" pitchFamily="18" charset="0"/>
                        </a:rPr>
                        <a:t>13,85</a:t>
                      </a:r>
                      <a:endParaRPr lang="ru-RU" sz="1050" dirty="0">
                        <a:latin typeface="Times New Roman" pitchFamily="18" charset="0"/>
                        <a:cs typeface="Times New Roman" pitchFamily="18" charset="0"/>
                      </a:endParaRPr>
                    </a:p>
                  </a:txBody>
                  <a:tcPr/>
                </a:tc>
                <a:tc>
                  <a:txBody>
                    <a:bodyPr/>
                    <a:lstStyle/>
                    <a:p>
                      <a:pPr algn="ctr"/>
                      <a:r>
                        <a:rPr lang="ru-RU" sz="1050" dirty="0" smtClean="0">
                          <a:latin typeface="Times New Roman" pitchFamily="18" charset="0"/>
                          <a:cs typeface="Times New Roman" pitchFamily="18" charset="0"/>
                        </a:rPr>
                        <a:t>13,85</a:t>
                      </a:r>
                      <a:endParaRPr lang="ru-RU" sz="1050" dirty="0">
                        <a:latin typeface="Times New Roman" pitchFamily="18" charset="0"/>
                        <a:cs typeface="Times New Roman" pitchFamily="18" charset="0"/>
                      </a:endParaRPr>
                    </a:p>
                  </a:txBody>
                  <a:tcPr/>
                </a:tc>
              </a:tr>
              <a:tr h="298609">
                <a:tc>
                  <a:txBody>
                    <a:bodyPr/>
                    <a:lstStyle/>
                    <a:p>
                      <a:pPr algn="ctr"/>
                      <a:r>
                        <a:rPr lang="ru-RU" sz="1050" dirty="0" smtClean="0">
                          <a:latin typeface="Times New Roman" pitchFamily="18" charset="0"/>
                          <a:cs typeface="Times New Roman" pitchFamily="18" charset="0"/>
                        </a:rPr>
                        <a:t>4</a:t>
                      </a:r>
                      <a:endParaRPr lang="ru-RU" sz="1050" dirty="0">
                        <a:latin typeface="Times New Roman" pitchFamily="18" charset="0"/>
                        <a:cs typeface="Times New Roman" pitchFamily="18" charset="0"/>
                      </a:endParaRPr>
                    </a:p>
                  </a:txBody>
                  <a:tcPr/>
                </a:tc>
                <a:tc>
                  <a:txBody>
                    <a:bodyPr/>
                    <a:lstStyle/>
                    <a:p>
                      <a:pPr algn="l"/>
                      <a:r>
                        <a:rPr lang="ru-RU" sz="1050" dirty="0" smtClean="0">
                          <a:latin typeface="Times New Roman" pitchFamily="18" charset="0"/>
                          <a:cs typeface="Times New Roman" pitchFamily="18" charset="0"/>
                        </a:rPr>
                        <a:t>Иные многоквартирные жилые</a:t>
                      </a:r>
                      <a:r>
                        <a:rPr lang="ru-RU" sz="1050" baseline="0" dirty="0" smtClean="0">
                          <a:latin typeface="Times New Roman" pitchFamily="18" charset="0"/>
                          <a:cs typeface="Times New Roman" pitchFamily="18" charset="0"/>
                        </a:rPr>
                        <a:t> дома без лифта</a:t>
                      </a:r>
                      <a:endParaRPr lang="ru-RU" sz="1050" dirty="0">
                        <a:latin typeface="Times New Roman" pitchFamily="18" charset="0"/>
                        <a:cs typeface="Times New Roman" pitchFamily="18" charset="0"/>
                      </a:endParaRPr>
                    </a:p>
                  </a:txBody>
                  <a:tcPr/>
                </a:tc>
                <a:tc>
                  <a:txBody>
                    <a:bodyPr/>
                    <a:lstStyle/>
                    <a:p>
                      <a:pPr algn="ctr"/>
                      <a:r>
                        <a:rPr lang="ru-RU" sz="1050" dirty="0" smtClean="0">
                          <a:latin typeface="Times New Roman" pitchFamily="18" charset="0"/>
                          <a:cs typeface="Times New Roman" pitchFamily="18" charset="0"/>
                        </a:rPr>
                        <a:t>10,75</a:t>
                      </a:r>
                      <a:endParaRPr lang="ru-RU" sz="1050" dirty="0">
                        <a:latin typeface="Times New Roman" pitchFamily="18" charset="0"/>
                        <a:cs typeface="Times New Roman" pitchFamily="18" charset="0"/>
                      </a:endParaRPr>
                    </a:p>
                  </a:txBody>
                  <a:tcPr/>
                </a:tc>
                <a:tc>
                  <a:txBody>
                    <a:bodyPr/>
                    <a:lstStyle/>
                    <a:p>
                      <a:pPr algn="ctr"/>
                      <a:r>
                        <a:rPr lang="ru-RU" sz="1050" dirty="0" smtClean="0">
                          <a:latin typeface="Times New Roman" pitchFamily="18" charset="0"/>
                          <a:cs typeface="Times New Roman" pitchFamily="18" charset="0"/>
                        </a:rPr>
                        <a:t>10,75</a:t>
                      </a:r>
                      <a:endParaRPr lang="ru-RU" sz="1050" dirty="0">
                        <a:latin typeface="Times New Roman" pitchFamily="18" charset="0"/>
                        <a:cs typeface="Times New Roman" pitchFamily="18" charset="0"/>
                      </a:endParaRPr>
                    </a:p>
                  </a:txBody>
                  <a:tcPr/>
                </a:tc>
              </a:tr>
              <a:tr h="343849">
                <a:tc>
                  <a:txBody>
                    <a:bodyPr/>
                    <a:lstStyle/>
                    <a:p>
                      <a:pPr algn="ctr"/>
                      <a:r>
                        <a:rPr lang="ru-RU" sz="1050" dirty="0" smtClean="0">
                          <a:latin typeface="Times New Roman" pitchFamily="18" charset="0"/>
                          <a:cs typeface="Times New Roman" pitchFamily="18" charset="0"/>
                        </a:rPr>
                        <a:t>5</a:t>
                      </a:r>
                      <a:endParaRPr lang="ru-RU" sz="105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smtClean="0">
                          <a:latin typeface="Times New Roman" pitchFamily="18" charset="0"/>
                          <a:cs typeface="Times New Roman" pitchFamily="18" charset="0"/>
                        </a:rPr>
                        <a:t>Иные многоквартирные жилые</a:t>
                      </a:r>
                      <a:r>
                        <a:rPr lang="ru-RU" sz="1050" baseline="0" dirty="0" smtClean="0">
                          <a:latin typeface="Times New Roman" pitchFamily="18" charset="0"/>
                          <a:cs typeface="Times New Roman" pitchFamily="18" charset="0"/>
                        </a:rPr>
                        <a:t> дома с лифтом</a:t>
                      </a:r>
                      <a:endParaRPr lang="ru-RU" sz="1050" dirty="0" smtClean="0">
                        <a:latin typeface="Times New Roman" pitchFamily="18" charset="0"/>
                        <a:cs typeface="Times New Roman" pitchFamily="18" charset="0"/>
                      </a:endParaRPr>
                    </a:p>
                  </a:txBody>
                  <a:tcPr/>
                </a:tc>
                <a:tc>
                  <a:txBody>
                    <a:bodyPr/>
                    <a:lstStyle/>
                    <a:p>
                      <a:pPr algn="ctr"/>
                      <a:r>
                        <a:rPr lang="ru-RU" sz="1050" dirty="0" smtClean="0">
                          <a:latin typeface="Times New Roman" pitchFamily="18" charset="0"/>
                          <a:cs typeface="Times New Roman" pitchFamily="18" charset="0"/>
                        </a:rPr>
                        <a:t>12,35</a:t>
                      </a:r>
                      <a:endParaRPr lang="ru-RU" sz="1050" dirty="0">
                        <a:latin typeface="Times New Roman" pitchFamily="18" charset="0"/>
                        <a:cs typeface="Times New Roman" pitchFamily="18" charset="0"/>
                      </a:endParaRPr>
                    </a:p>
                  </a:txBody>
                  <a:tcPr/>
                </a:tc>
                <a:tc>
                  <a:txBody>
                    <a:bodyPr/>
                    <a:lstStyle/>
                    <a:p>
                      <a:pPr algn="ctr"/>
                      <a:r>
                        <a:rPr lang="ru-RU" sz="1050" dirty="0" smtClean="0">
                          <a:latin typeface="Times New Roman" pitchFamily="18" charset="0"/>
                          <a:cs typeface="Times New Roman" pitchFamily="18" charset="0"/>
                        </a:rPr>
                        <a:t>12,35</a:t>
                      </a:r>
                      <a:endParaRPr lang="ru-RU" sz="105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81000" y="533400"/>
            <a:ext cx="8305800" cy="5940552"/>
          </a:xfrm>
        </p:spPr>
        <p:txBody>
          <a:bodyPr/>
          <a:lstStyle/>
          <a:p>
            <a:pPr algn="just">
              <a:lnSpc>
                <a:spcPct val="150000"/>
              </a:lnSpc>
              <a:buNone/>
            </a:pPr>
            <a:r>
              <a:rPr lang="ru-RU" sz="1300" dirty="0" smtClean="0"/>
              <a:t>	       	</a:t>
            </a:r>
            <a:r>
              <a:rPr lang="ru-RU" sz="1500" dirty="0" smtClean="0">
                <a:latin typeface="Times New Roman" pitchFamily="18" charset="0"/>
                <a:cs typeface="Times New Roman" pitchFamily="18" charset="0"/>
              </a:rPr>
              <a:t>На основании приказов региональной службы по тарифам ХМАО - Югры от 29 апреля 2015 г. № 40-нп, от 13 ноября 2014 г. № 129-нп, от 16 июня  2015 г. № 68- </a:t>
            </a:r>
            <a:r>
              <a:rPr lang="ru-RU" sz="1500" dirty="0" err="1" smtClean="0">
                <a:latin typeface="Times New Roman" pitchFamily="18" charset="0"/>
                <a:cs typeface="Times New Roman" pitchFamily="18" charset="0"/>
              </a:rPr>
              <a:t>нп</a:t>
            </a:r>
            <a:r>
              <a:rPr lang="ru-RU" sz="1500" dirty="0" smtClean="0">
                <a:latin typeface="Times New Roman" pitchFamily="18" charset="0"/>
                <a:cs typeface="Times New Roman" pitchFamily="18" charset="0"/>
              </a:rPr>
              <a:t>, с 01 июля 2015 года по 30 июня 2016 года вводятся в действие новые тарифы на коммунальные услуги:</a:t>
            </a:r>
          </a:p>
          <a:p>
            <a:pPr lvl="3" algn="just">
              <a:lnSpc>
                <a:spcPct val="150000"/>
              </a:lnSpc>
              <a:buClr>
                <a:schemeClr val="accent1"/>
              </a:buClr>
              <a:buFont typeface="Wingdings" pitchFamily="2" charset="2"/>
              <a:buChar char="Ø"/>
            </a:pPr>
            <a:r>
              <a:rPr lang="ru-RU" sz="1500" dirty="0" smtClean="0">
                <a:latin typeface="Times New Roman" pitchFamily="18" charset="0"/>
                <a:cs typeface="Times New Roman" pitchFamily="18" charset="0"/>
              </a:rPr>
              <a:t>на услуги тепловой энергии в размере 1 545,00 руб./Гкал (с НДС);</a:t>
            </a:r>
          </a:p>
          <a:p>
            <a:pPr lvl="3" algn="just">
              <a:lnSpc>
                <a:spcPct val="150000"/>
              </a:lnSpc>
              <a:buClr>
                <a:schemeClr val="accent1"/>
              </a:buClr>
              <a:buFont typeface="Wingdings" pitchFamily="2" charset="2"/>
              <a:buChar char="Ø"/>
            </a:pPr>
            <a:r>
              <a:rPr lang="ru-RU" sz="1500" dirty="0" smtClean="0">
                <a:latin typeface="Times New Roman" pitchFamily="18" charset="0"/>
                <a:cs typeface="Times New Roman" pitchFamily="18" charset="0"/>
              </a:rPr>
              <a:t>на услуги водоснабжения (в том числе на ОД нужды ХВ) в размере 34,72 руб./м</a:t>
            </a:r>
            <a:r>
              <a:rPr lang="ru-RU" sz="1500" baseline="30000" dirty="0" smtClean="0">
                <a:latin typeface="Times New Roman" pitchFamily="18" charset="0"/>
                <a:cs typeface="Times New Roman" pitchFamily="18" charset="0"/>
              </a:rPr>
              <a:t>3</a:t>
            </a:r>
            <a:r>
              <a:rPr lang="ru-RU" sz="1500" dirty="0" smtClean="0">
                <a:latin typeface="Times New Roman" pitchFamily="18" charset="0"/>
                <a:cs typeface="Times New Roman" pitchFamily="18" charset="0"/>
              </a:rPr>
              <a:t> (с НДС);</a:t>
            </a:r>
          </a:p>
          <a:p>
            <a:pPr lvl="3" algn="just">
              <a:lnSpc>
                <a:spcPct val="150000"/>
              </a:lnSpc>
              <a:buClr>
                <a:schemeClr val="accent1"/>
              </a:buClr>
              <a:buFont typeface="Wingdings" pitchFamily="2" charset="2"/>
              <a:buChar char="Ø"/>
            </a:pPr>
            <a:r>
              <a:rPr lang="ru-RU" sz="1500" dirty="0" smtClean="0">
                <a:latin typeface="Times New Roman" pitchFamily="18" charset="0"/>
                <a:cs typeface="Times New Roman" pitchFamily="18" charset="0"/>
              </a:rPr>
              <a:t>на услуги водоотведения в размере 39,59 руб./м</a:t>
            </a:r>
            <a:r>
              <a:rPr lang="ru-RU" sz="1500" baseline="30000" dirty="0" smtClean="0">
                <a:latin typeface="Times New Roman" pitchFamily="18" charset="0"/>
                <a:cs typeface="Times New Roman" pitchFamily="18" charset="0"/>
              </a:rPr>
              <a:t>3</a:t>
            </a:r>
            <a:r>
              <a:rPr lang="ru-RU" sz="1500" dirty="0" smtClean="0">
                <a:latin typeface="Times New Roman" pitchFamily="18" charset="0"/>
                <a:cs typeface="Times New Roman" pitchFamily="18" charset="0"/>
              </a:rPr>
              <a:t> (с НДС);</a:t>
            </a:r>
          </a:p>
          <a:p>
            <a:pPr marL="0" lvl="3" algn="just">
              <a:lnSpc>
                <a:spcPct val="150000"/>
              </a:lnSpc>
              <a:buNone/>
            </a:pPr>
            <a:r>
              <a:rPr lang="ru-RU" sz="1500" dirty="0" smtClean="0">
                <a:latin typeface="Times New Roman" pitchFamily="18" charset="0"/>
                <a:cs typeface="Times New Roman" pitchFamily="18" charset="0"/>
              </a:rPr>
              <a:t>	Согласно п. 88 «Основ ценообразования в сфере водоснабжения» № 406 установлено правило об утверждении тарифов на горячую воду в закрытой системе ГВС по компонентам: холодная вода и тепловая энергия. П. 87 «Основ ценообразования в сфере теплоснабжения» № 1075 установлено правило об утверждении тарифов на горячую воду в открытой системе ГВС по компонентам: на теплоноситель и тепловую энергию. </a:t>
            </a:r>
          </a:p>
          <a:p>
            <a:pPr marL="0" lvl="3" algn="just">
              <a:lnSpc>
                <a:spcPct val="150000"/>
              </a:lnSpc>
              <a:buNone/>
            </a:pPr>
            <a:r>
              <a:rPr lang="ru-RU" sz="1500" dirty="0" smtClean="0">
                <a:latin typeface="Times New Roman" pitchFamily="18" charset="0"/>
                <a:cs typeface="Times New Roman" pitchFamily="18" charset="0"/>
              </a:rPr>
              <a:t>	Следовательно, действующим законодательством с 1 января 2014 года не предусмотрено утверждение тарифов на горячую воду на 1 м</a:t>
            </a:r>
            <a:r>
              <a:rPr lang="ru-RU" sz="1500" baseline="30000" dirty="0" smtClean="0">
                <a:latin typeface="Times New Roman" pitchFamily="18" charset="0"/>
                <a:cs typeface="Times New Roman" pitchFamily="18" charset="0"/>
              </a:rPr>
              <a:t>3</a:t>
            </a:r>
            <a:r>
              <a:rPr lang="ru-RU" sz="1500" dirty="0" smtClean="0">
                <a:latin typeface="Times New Roman" pitchFamily="18" charset="0"/>
                <a:cs typeface="Times New Roman" pitchFamily="18" charset="0"/>
              </a:rPr>
              <a:t> горячей воды.</a:t>
            </a:r>
          </a:p>
          <a:p>
            <a:pPr algn="just">
              <a:buNone/>
            </a:pPr>
            <a:r>
              <a:rPr lang="ru-RU" sz="1300" dirty="0" smtClean="0"/>
              <a:t>		</a:t>
            </a:r>
            <a:endParaRPr lang="ru-RU" sz="13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sp>
        <p:nvSpPr>
          <p:cNvPr id="4" name="Содержимое 3"/>
          <p:cNvSpPr>
            <a:spLocks noGrp="1"/>
          </p:cNvSpPr>
          <p:nvPr>
            <p:ph sz="quarter" idx="1"/>
          </p:nvPr>
        </p:nvSpPr>
        <p:spPr/>
        <p:txBody>
          <a:bodyPr/>
          <a:lstStyle/>
          <a:p>
            <a:endParaRPr lang="ru-RU"/>
          </a:p>
        </p:txBody>
      </p:sp>
      <p:pic>
        <p:nvPicPr>
          <p:cNvPr id="2050" name="Picture 2"/>
          <p:cNvPicPr>
            <a:picLocks noChangeAspect="1" noChangeArrowheads="1"/>
          </p:cNvPicPr>
          <p:nvPr/>
        </p:nvPicPr>
        <p:blipFill>
          <a:blip r:embed="rId2" cstate="print"/>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52400" y="304800"/>
            <a:ext cx="8610600" cy="6169152"/>
          </a:xfrm>
        </p:spPr>
        <p:txBody>
          <a:bodyPr/>
          <a:lstStyle/>
          <a:p>
            <a:pPr marL="0" algn="just">
              <a:lnSpc>
                <a:spcPct val="150000"/>
              </a:lnSpc>
              <a:buNone/>
            </a:pPr>
            <a:r>
              <a:rPr lang="ru-RU" sz="1200" dirty="0" smtClean="0">
                <a:latin typeface="Times New Roman" pitchFamily="18" charset="0"/>
                <a:cs typeface="Times New Roman" pitchFamily="18" charset="0"/>
              </a:rPr>
              <a:t>	</a:t>
            </a:r>
            <a:r>
              <a:rPr lang="ru-RU" sz="1500" dirty="0" smtClean="0">
                <a:latin typeface="Times New Roman" pitchFamily="18" charset="0"/>
                <a:cs typeface="Times New Roman" pitchFamily="18" charset="0"/>
              </a:rPr>
              <a:t>Тарифы за содержание и текущий ремонт одного м</a:t>
            </a:r>
            <a:r>
              <a:rPr lang="ru-RU" sz="1500" baseline="30000" dirty="0" smtClean="0">
                <a:latin typeface="Times New Roman" pitchFamily="18" charset="0"/>
                <a:cs typeface="Times New Roman" pitchFamily="18" charset="0"/>
              </a:rPr>
              <a:t>2 </a:t>
            </a:r>
            <a:r>
              <a:rPr lang="ru-RU" sz="1500" dirty="0" smtClean="0">
                <a:latin typeface="Times New Roman" pitchFamily="18" charset="0"/>
                <a:cs typeface="Times New Roman" pitchFamily="18" charset="0"/>
              </a:rPr>
              <a:t>общей площади квартиры, определяется на общем собрании собственников помещения, путем голосования с учетом предложений управляющей организации, обслуживающей многоквартирный дом, и устанавливаются на срок, не менее чем на один год.</a:t>
            </a:r>
          </a:p>
          <a:p>
            <a:pPr marL="0" algn="just">
              <a:lnSpc>
                <a:spcPct val="150000"/>
              </a:lnSpc>
              <a:buNone/>
            </a:pPr>
            <a:r>
              <a:rPr lang="ru-RU" sz="1500" dirty="0" smtClean="0">
                <a:latin typeface="Times New Roman" pitchFamily="18" charset="0"/>
                <a:cs typeface="Times New Roman" pitchFamily="18" charset="0"/>
              </a:rPr>
              <a:t>	В силу п. 5 статьи 46 Жилищного кодекса РФ решение общего собрания собственников многоквартирного дома является обязательным для всех собственников, </a:t>
            </a:r>
            <a:r>
              <a:rPr lang="ru-RU" sz="1500" b="1" u="sng" dirty="0" smtClean="0">
                <a:latin typeface="Times New Roman" pitchFamily="18" charset="0"/>
                <a:cs typeface="Times New Roman" pitchFamily="18" charset="0"/>
              </a:rPr>
              <a:t>в том числе для тех, которые не участвовали в голосовании.</a:t>
            </a:r>
          </a:p>
          <a:p>
            <a:pPr marL="0" algn="just">
              <a:lnSpc>
                <a:spcPct val="150000"/>
              </a:lnSpc>
              <a:buNone/>
            </a:pPr>
            <a:r>
              <a:rPr lang="ru-RU" sz="1500" dirty="0" smtClean="0">
                <a:latin typeface="Times New Roman" pitchFamily="18" charset="0"/>
                <a:cs typeface="Times New Roman" pitchFamily="18" charset="0"/>
              </a:rPr>
              <a:t>	Для ознакомления, на сайте Реформа ЖКХ, размещён перечень услуг и работ выполненных управляющими организациями за 2015 г. и многое другое (</a:t>
            </a:r>
            <a:r>
              <a:rPr lang="en-US" sz="1500" dirty="0" smtClean="0">
                <a:latin typeface="Times New Roman" pitchFamily="18" charset="0"/>
                <a:cs typeface="Times New Roman" pitchFamily="18" charset="0"/>
              </a:rPr>
              <a:t>https://www.reformagkh.ru</a:t>
            </a:r>
            <a:r>
              <a:rPr lang="ru-RU" sz="1500" dirty="0" smtClean="0">
                <a:latin typeface="Times New Roman" pitchFamily="18" charset="0"/>
                <a:cs typeface="Times New Roman" pitchFamily="18" charset="0"/>
              </a:rPr>
              <a:t>/Мой управляющий/ Выбрать управляющую организацию/Выбрать свой МКД).</a:t>
            </a:r>
          </a:p>
          <a:p>
            <a:pPr marL="0" algn="just">
              <a:lnSpc>
                <a:spcPct val="150000"/>
              </a:lnSpc>
              <a:buNone/>
            </a:pPr>
            <a:r>
              <a:rPr lang="ru-RU" sz="1500" dirty="0" smtClean="0">
                <a:latin typeface="Times New Roman" pitchFamily="18" charset="0"/>
                <a:cs typeface="Times New Roman" pitchFamily="18" charset="0"/>
              </a:rPr>
              <a:t>	На нашем сайте представлена общая информация по каждой управляющей компании, </a:t>
            </a:r>
            <a:r>
              <a:rPr lang="ru-RU" sz="1500" dirty="0" smtClean="0"/>
              <a:t>перечень многоквартирных домов находящихся в управлении, а так же протоколы общих собраний проведённых в форме очно-заочного голосования и перечень работ, услуг определение их стоимости, и размера платы (</a:t>
            </a:r>
            <a:r>
              <a:rPr lang="en-US" sz="1500" dirty="0" smtClean="0">
                <a:latin typeface="Times New Roman" pitchFamily="18" charset="0"/>
                <a:cs typeface="Times New Roman" pitchFamily="18" charset="0"/>
              </a:rPr>
              <a:t>http://www.erickgl.ru</a:t>
            </a:r>
            <a:r>
              <a:rPr lang="ru-RU" sz="1500" dirty="0" smtClean="0">
                <a:latin typeface="Times New Roman" pitchFamily="18" charset="0"/>
                <a:cs typeface="Times New Roman" pitchFamily="18" charset="0"/>
              </a:rPr>
              <a:t>/Информация/Управляющие компании/Выберите свою УК/Отчётность по домам/Стоимость услуг).</a:t>
            </a:r>
            <a:endParaRPr lang="ru-RU" sz="1500" dirty="0" smtClean="0"/>
          </a:p>
          <a:p>
            <a:pPr algn="just">
              <a:buNone/>
            </a:pPr>
            <a:endParaRPr lang="ru-RU" sz="1300" dirty="0" smtClean="0">
              <a:latin typeface="Times New Roman" pitchFamily="18" charset="0"/>
              <a:cs typeface="Times New Roman" pitchFamily="18" charset="0"/>
            </a:endParaRPr>
          </a:p>
          <a:p>
            <a:pPr algn="just">
              <a:buNone/>
            </a:pPr>
            <a:endParaRPr lang="ru-RU" sz="1300" dirty="0" smtClean="0">
              <a:latin typeface="Times New Roman" pitchFamily="18" charset="0"/>
              <a:cs typeface="Times New Roman" pitchFamily="18" charset="0"/>
            </a:endParaRPr>
          </a:p>
          <a:p>
            <a:pPr algn="just">
              <a:buNone/>
            </a:pPr>
            <a:r>
              <a:rPr lang="ru-RU" sz="1300" dirty="0" smtClean="0">
                <a:latin typeface="Times New Roman" pitchFamily="18" charset="0"/>
                <a:cs typeface="Times New Roman" pitchFamily="18" charset="0"/>
              </a:rPr>
              <a:t>	</a:t>
            </a:r>
          </a:p>
          <a:p>
            <a:pPr algn="just">
              <a:buNone/>
            </a:pPr>
            <a:endParaRPr lang="ru-RU" sz="1400" dirty="0" smtClean="0">
              <a:latin typeface="Times New Roman" pitchFamily="18" charset="0"/>
              <a:cs typeface="Times New Roman" pitchFamily="18" charset="0"/>
            </a:endParaRPr>
          </a:p>
          <a:p>
            <a:pPr>
              <a:buNone/>
            </a:pPr>
            <a:endParaRPr lang="ru-RU" sz="1200" dirty="0" smtClean="0">
              <a:latin typeface="Times New Roman" pitchFamily="18" charset="0"/>
              <a:cs typeface="Times New Roman" pitchFamily="18" charset="0"/>
            </a:endParaRPr>
          </a:p>
          <a:p>
            <a:pPr>
              <a:buNone/>
            </a:pPr>
            <a:endParaRPr lang="ru-RU" dirty="0"/>
          </a:p>
        </p:txBody>
      </p:sp>
      <p:sp>
        <p:nvSpPr>
          <p:cNvPr id="4" name="Стрелка вправо 3"/>
          <p:cNvSpPr/>
          <p:nvPr/>
        </p:nvSpPr>
        <p:spPr>
          <a:xfrm>
            <a:off x="152400" y="29718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a:off x="152400" y="4038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457200"/>
            <a:ext cx="8534400" cy="1676400"/>
          </a:xfrm>
        </p:spPr>
        <p:txBody>
          <a:bodyPr>
            <a:noAutofit/>
          </a:bodyPr>
          <a:lstStyle/>
          <a:p>
            <a:pPr algn="ctr"/>
            <a:r>
              <a:rPr lang="ru-RU" sz="1400" b="1" dirty="0" smtClean="0">
                <a:latin typeface="Times New Roman" pitchFamily="18" charset="0"/>
                <a:cs typeface="Times New Roman" pitchFamily="18" charset="0"/>
              </a:rPr>
              <a:t>Перечень работ, услуг по управлению многоквартирным домом , содержанию и ремонту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общего имущества в многоквартирном доме, определение их стоимости и размера платы</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за содержание и ремонт общего имущества многоквартирных домов</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г. Когалым, ул. Молодежная  дом 13 А,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общая площадь жилых и нежилых  помещений 3419,50 м</a:t>
            </a:r>
            <a:r>
              <a:rPr lang="ru-RU" sz="1400" b="1" baseline="30000" dirty="0" smtClean="0">
                <a:latin typeface="Times New Roman" pitchFamily="18" charset="0"/>
                <a:cs typeface="Times New Roman" pitchFamily="18" charset="0"/>
              </a:rPr>
              <a:t>2</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52400" y="2340734"/>
            <a:ext cx="8610600" cy="29949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52400" y="228600"/>
            <a:ext cx="8610600" cy="6245352"/>
          </a:xfrm>
        </p:spPr>
        <p:txBody>
          <a:bodyPr/>
          <a:lstStyle/>
          <a:p>
            <a:pPr algn="just">
              <a:lnSpc>
                <a:spcPct val="150000"/>
              </a:lnSpc>
              <a:buNone/>
            </a:pPr>
            <a:r>
              <a:rPr lang="ru-RU" sz="1300" dirty="0" smtClean="0">
                <a:latin typeface="Times New Roman" pitchFamily="18" charset="0"/>
                <a:cs typeface="Times New Roman" pitchFamily="18" charset="0"/>
              </a:rPr>
              <a:t>		Расчет за услугу горячая вода производиться в соответствии с ПП РФ от 06.05.2011 г. № 354 п. 54 Размер платы потребителя за коммунальную услугу по горячему водоснабжению (при отсутствии централизованного горячего водоснабжения) определяется в соответствии с </a:t>
            </a:r>
            <a:r>
              <a:rPr lang="ru-RU" sz="1300" dirty="0" smtClean="0">
                <a:latin typeface="Times New Roman" pitchFamily="18" charset="0"/>
                <a:cs typeface="Times New Roman" pitchFamily="18" charset="0"/>
                <a:hlinkClick r:id="" action="ppaction://hlinkfile"/>
              </a:rPr>
              <a:t>формулой 20</a:t>
            </a:r>
            <a:r>
              <a:rPr lang="ru-RU" sz="1300" dirty="0" smtClean="0">
                <a:latin typeface="Times New Roman" pitchFamily="18" charset="0"/>
                <a:cs typeface="Times New Roman" pitchFamily="18" charset="0"/>
              </a:rPr>
              <a:t> приложения N 2 к настоящим Правилам как сумма 2 составляющих:</a:t>
            </a:r>
          </a:p>
          <a:p>
            <a:pPr lvl="2" algn="just">
              <a:lnSpc>
                <a:spcPct val="150000"/>
              </a:lnSpc>
              <a:buFont typeface="Wingdings" pitchFamily="2" charset="2"/>
              <a:buChar char="Ø"/>
            </a:pPr>
            <a:r>
              <a:rPr lang="ru-RU" sz="1300" dirty="0" smtClean="0">
                <a:latin typeface="Times New Roman" pitchFamily="18" charset="0"/>
                <a:cs typeface="Times New Roman" pitchFamily="18" charset="0"/>
              </a:rPr>
              <a:t>произведение объема потребленной потребителем горячей воды, приготовленной исполнителем, и тарифа на холодную воду;</a:t>
            </a:r>
          </a:p>
          <a:p>
            <a:pPr lvl="2" algn="just">
              <a:lnSpc>
                <a:spcPct val="150000"/>
              </a:lnSpc>
              <a:buFont typeface="Wingdings" pitchFamily="2" charset="2"/>
              <a:buChar char="Ø"/>
            </a:pPr>
            <a:r>
              <a:rPr lang="ru-RU" sz="1300" dirty="0" smtClean="0">
                <a:latin typeface="Times New Roman" pitchFamily="18" charset="0"/>
                <a:cs typeface="Times New Roman" pitchFamily="18" charset="0"/>
              </a:rPr>
              <a:t>стоимость коммунального ресурса, использованного для подогрева холодной воды при производстве коммунальной услуги по горячему водоснабжению, отнесенная на потребителя в каждом жилом и нежилом помещении пропорционально объему горячей воды, потребленному за расчетный период в жилом или нежилом помещении.</a:t>
            </a:r>
          </a:p>
          <a:p>
            <a:pPr algn="just">
              <a:lnSpc>
                <a:spcPct val="150000"/>
              </a:lnSpc>
              <a:buNone/>
            </a:pPr>
            <a:r>
              <a:rPr lang="ru-RU" sz="1300" dirty="0" smtClean="0">
                <a:latin typeface="Times New Roman" pitchFamily="18" charset="0"/>
                <a:cs typeface="Times New Roman" pitchFamily="18" charset="0"/>
              </a:rPr>
              <a:t>		При расчете тарифа горячей воды в отопительный период применяется расчетный норматив тепловой энергии на горячее водоснабжение:</a:t>
            </a:r>
          </a:p>
        </p:txBody>
      </p:sp>
      <p:graphicFrame>
        <p:nvGraphicFramePr>
          <p:cNvPr id="4" name="Таблица 3"/>
          <p:cNvGraphicFramePr>
            <a:graphicFrameLocks noGrp="1"/>
          </p:cNvGraphicFramePr>
          <p:nvPr/>
        </p:nvGraphicFramePr>
        <p:xfrm>
          <a:off x="1524000" y="4114800"/>
          <a:ext cx="6096000" cy="2468880"/>
        </p:xfrm>
        <a:graphic>
          <a:graphicData uri="http://schemas.openxmlformats.org/drawingml/2006/table">
            <a:tbl>
              <a:tblPr firstRow="1" bandRow="1">
                <a:tableStyleId>{5C22544A-7EE6-4342-B048-85BDC9FD1C3A}</a:tableStyleId>
              </a:tblPr>
              <a:tblGrid>
                <a:gridCol w="457200"/>
                <a:gridCol w="3124200"/>
                <a:gridCol w="2514600"/>
              </a:tblGrid>
              <a:tr h="609600">
                <a:tc>
                  <a:txBody>
                    <a:bodyPr/>
                    <a:lstStyle/>
                    <a:p>
                      <a:pPr algn="ct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a:t>
                      </a:r>
                      <a:r>
                        <a:rPr lang="ru-RU" sz="1200" dirty="0" smtClean="0">
                          <a:latin typeface="Times New Roman" pitchFamily="18" charset="0"/>
                          <a:cs typeface="Times New Roman" pitchFamily="18" charset="0"/>
                        </a:rPr>
                        <a:t>/</a:t>
                      </a:r>
                      <a:r>
                        <a:rPr lang="ru-RU" sz="1200" dirty="0" err="1" smtClean="0">
                          <a:latin typeface="Times New Roman" pitchFamily="18" charset="0"/>
                          <a:cs typeface="Times New Roman" pitchFamily="18" charset="0"/>
                        </a:rPr>
                        <a:t>п</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Тип систем горячего водоснабжения</a:t>
                      </a:r>
                      <a:endParaRPr lang="ru-RU" sz="1200" dirty="0">
                        <a:latin typeface="Times New Roman" pitchFamily="18" charset="0"/>
                        <a:cs typeface="Times New Roman" pitchFamily="18" charset="0"/>
                      </a:endParaRPr>
                    </a:p>
                  </a:txBody>
                  <a:tcPr/>
                </a:tc>
                <a:tc>
                  <a:txBody>
                    <a:bodyPr/>
                    <a:lstStyle/>
                    <a:p>
                      <a:pPr algn="ctr"/>
                      <a:r>
                        <a:rPr kumimoji="0" lang="ru-RU" sz="1200" b="1" kern="1200" dirty="0" smtClean="0">
                          <a:solidFill>
                            <a:schemeClr val="lt1"/>
                          </a:solidFill>
                          <a:latin typeface="Times New Roman" pitchFamily="18" charset="0"/>
                          <a:ea typeface="+mn-ea"/>
                          <a:cs typeface="Times New Roman" pitchFamily="18" charset="0"/>
                        </a:rPr>
                        <a:t>Количество тепла, необходимого для приготовления 1м³ горячей воды, Гкал/м³</a:t>
                      </a:r>
                      <a:endParaRPr lang="ru-RU" sz="1200" dirty="0">
                        <a:latin typeface="Times New Roman" pitchFamily="18" charset="0"/>
                        <a:cs typeface="Times New Roman" pitchFamily="18" charset="0"/>
                      </a:endParaRPr>
                    </a:p>
                  </a:txBody>
                  <a:tcPr/>
                </a:tc>
              </a:tr>
              <a:tr h="370840">
                <a:tc>
                  <a:txBody>
                    <a:bodyPr/>
                    <a:lstStyle/>
                    <a:p>
                      <a:pPr algn="ctr"/>
                      <a:r>
                        <a:rPr lang="ru-RU" sz="1200" dirty="0" smtClean="0">
                          <a:latin typeface="Times New Roman" pitchFamily="18" charset="0"/>
                          <a:cs typeface="Times New Roman" pitchFamily="18" charset="0"/>
                        </a:rPr>
                        <a:t>1</a:t>
                      </a:r>
                      <a:endParaRPr lang="ru-RU" sz="1200" dirty="0">
                        <a:latin typeface="Times New Roman" pitchFamily="18" charset="0"/>
                        <a:cs typeface="Times New Roman" pitchFamily="18" charset="0"/>
                      </a:endParaRPr>
                    </a:p>
                  </a:txBody>
                  <a:tcPr/>
                </a:tc>
                <a:tc>
                  <a:txBody>
                    <a:bodyPr/>
                    <a:lstStyle/>
                    <a:p>
                      <a:pPr algn="l"/>
                      <a:r>
                        <a:rPr lang="ru-RU" sz="1200" dirty="0" smtClean="0">
                          <a:latin typeface="Times New Roman" pitchFamily="18" charset="0"/>
                          <a:cs typeface="Times New Roman" pitchFamily="18" charset="0"/>
                        </a:rPr>
                        <a:t>Для домов</a:t>
                      </a:r>
                      <a:r>
                        <a:rPr lang="ru-RU" sz="1200" baseline="0" dirty="0" smtClean="0">
                          <a:latin typeface="Times New Roman" pitchFamily="18" charset="0"/>
                          <a:cs typeface="Times New Roman" pitchFamily="18" charset="0"/>
                        </a:rPr>
                        <a:t> с АИТП </a:t>
                      </a:r>
                      <a:r>
                        <a:rPr lang="ru-RU" sz="1200" dirty="0" smtClean="0">
                          <a:latin typeface="Times New Roman" pitchFamily="18" charset="0"/>
                          <a:cs typeface="Times New Roman" pitchFamily="18" charset="0"/>
                        </a:rPr>
                        <a:t>с неизолированными стояками и </a:t>
                      </a:r>
                      <a:r>
                        <a:rPr lang="ru-RU" sz="1200" dirty="0" err="1" smtClean="0">
                          <a:latin typeface="Times New Roman" pitchFamily="18" charset="0"/>
                          <a:cs typeface="Times New Roman" pitchFamily="18" charset="0"/>
                        </a:rPr>
                        <a:t>полотенцесушителями</a:t>
                      </a:r>
                      <a:endParaRPr lang="ru-RU" sz="1200" dirty="0">
                        <a:latin typeface="Times New Roman" pitchFamily="18" charset="0"/>
                        <a:cs typeface="Times New Roman" pitchFamily="18" charset="0"/>
                      </a:endParaRPr>
                    </a:p>
                  </a:txBody>
                  <a:tcPr/>
                </a:tc>
                <a:tc>
                  <a:txBody>
                    <a:bodyPr/>
                    <a:lstStyle/>
                    <a:p>
                      <a:pPr algn="ctr"/>
                      <a:r>
                        <a:rPr lang="ru-RU" sz="1200" dirty="0" smtClean="0">
                          <a:solidFill>
                            <a:srgbClr val="FF0000"/>
                          </a:solidFill>
                          <a:latin typeface="Times New Roman" pitchFamily="18" charset="0"/>
                          <a:cs typeface="Times New Roman" pitchFamily="18" charset="0"/>
                        </a:rPr>
                        <a:t>0,0703</a:t>
                      </a:r>
                      <a:endParaRPr lang="ru-RU" sz="1200" dirty="0">
                        <a:solidFill>
                          <a:srgbClr val="FF0000"/>
                        </a:solidFill>
                        <a:latin typeface="Times New Roman" pitchFamily="18" charset="0"/>
                        <a:cs typeface="Times New Roman" pitchFamily="18" charset="0"/>
                      </a:endParaRPr>
                    </a:p>
                  </a:txBody>
                  <a:tcPr/>
                </a:tc>
              </a:tr>
              <a:tr h="370840">
                <a:tc>
                  <a:txBody>
                    <a:bodyPr/>
                    <a:lstStyle/>
                    <a:p>
                      <a:pPr algn="ctr"/>
                      <a:r>
                        <a:rPr lang="ru-RU" sz="1200" dirty="0" smtClean="0">
                          <a:latin typeface="Times New Roman" pitchFamily="18" charset="0"/>
                          <a:cs typeface="Times New Roman" pitchFamily="18" charset="0"/>
                        </a:rPr>
                        <a:t>2</a:t>
                      </a:r>
                      <a:endParaRPr lang="ru-RU" sz="1200" dirty="0">
                        <a:latin typeface="Times New Roman" pitchFamily="18" charset="0"/>
                        <a:cs typeface="Times New Roman" pitchFamily="18" charset="0"/>
                      </a:endParaRPr>
                    </a:p>
                  </a:txBody>
                  <a:tcPr/>
                </a:tc>
                <a:tc>
                  <a:txBody>
                    <a:bodyPr/>
                    <a:lstStyle/>
                    <a:p>
                      <a:pPr algn="l"/>
                      <a:r>
                        <a:rPr lang="ru-RU" sz="1200" dirty="0" smtClean="0">
                          <a:latin typeface="Times New Roman" pitchFamily="18" charset="0"/>
                          <a:cs typeface="Times New Roman" pitchFamily="18" charset="0"/>
                        </a:rPr>
                        <a:t>Для домов</a:t>
                      </a:r>
                      <a:r>
                        <a:rPr lang="ru-RU" sz="1200" baseline="0" dirty="0" smtClean="0">
                          <a:latin typeface="Times New Roman" pitchFamily="18" charset="0"/>
                          <a:cs typeface="Times New Roman" pitchFamily="18" charset="0"/>
                        </a:rPr>
                        <a:t> с АИТП </a:t>
                      </a:r>
                      <a:r>
                        <a:rPr lang="ru-RU" sz="1200" dirty="0" smtClean="0">
                          <a:latin typeface="Times New Roman" pitchFamily="18" charset="0"/>
                          <a:cs typeface="Times New Roman" pitchFamily="18" charset="0"/>
                        </a:rPr>
                        <a:t>с изолированными стояками и </a:t>
                      </a:r>
                      <a:r>
                        <a:rPr lang="ru-RU" sz="1200" dirty="0" err="1" smtClean="0">
                          <a:latin typeface="Times New Roman" pitchFamily="18" charset="0"/>
                          <a:cs typeface="Times New Roman" pitchFamily="18" charset="0"/>
                        </a:rPr>
                        <a:t>полотенцесушителями</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0,0649</a:t>
                      </a:r>
                      <a:endParaRPr lang="ru-RU" sz="1200" dirty="0">
                        <a:latin typeface="Times New Roman" pitchFamily="18" charset="0"/>
                        <a:cs typeface="Times New Roman" pitchFamily="18" charset="0"/>
                      </a:endParaRPr>
                    </a:p>
                  </a:txBody>
                  <a:tcPr/>
                </a:tc>
              </a:tr>
              <a:tr h="370840">
                <a:tc>
                  <a:txBody>
                    <a:bodyPr/>
                    <a:lstStyle/>
                    <a:p>
                      <a:pPr algn="ctr"/>
                      <a:r>
                        <a:rPr lang="ru-RU" sz="1200" dirty="0" smtClean="0">
                          <a:latin typeface="Times New Roman" pitchFamily="18" charset="0"/>
                          <a:cs typeface="Times New Roman" pitchFamily="18" charset="0"/>
                        </a:rPr>
                        <a:t>3</a:t>
                      </a:r>
                      <a:endParaRPr lang="ru-RU" sz="1200" dirty="0">
                        <a:latin typeface="Times New Roman" pitchFamily="18" charset="0"/>
                        <a:cs typeface="Times New Roman" pitchFamily="18" charset="0"/>
                      </a:endParaRPr>
                    </a:p>
                  </a:txBody>
                  <a:tcPr/>
                </a:tc>
                <a:tc>
                  <a:txBody>
                    <a:bodyPr/>
                    <a:lstStyle/>
                    <a:p>
                      <a:pPr algn="l"/>
                      <a:r>
                        <a:rPr lang="ru-RU" sz="1200" dirty="0" smtClean="0">
                          <a:latin typeface="Times New Roman" pitchFamily="18" charset="0"/>
                          <a:cs typeface="Times New Roman" pitchFamily="18" charset="0"/>
                        </a:rPr>
                        <a:t>Для домов</a:t>
                      </a:r>
                      <a:r>
                        <a:rPr lang="ru-RU" sz="1200" baseline="0" dirty="0" smtClean="0">
                          <a:latin typeface="Times New Roman" pitchFamily="18" charset="0"/>
                          <a:cs typeface="Times New Roman" pitchFamily="18" charset="0"/>
                        </a:rPr>
                        <a:t> с АИТП </a:t>
                      </a:r>
                      <a:r>
                        <a:rPr lang="ru-RU" sz="1200" smtClean="0">
                          <a:latin typeface="Times New Roman" pitchFamily="18" charset="0"/>
                          <a:cs typeface="Times New Roman" pitchFamily="18" charset="0"/>
                        </a:rPr>
                        <a:t>с неизолированными </a:t>
                      </a:r>
                      <a:r>
                        <a:rPr lang="ru-RU" sz="1200" dirty="0" smtClean="0">
                          <a:latin typeface="Times New Roman" pitchFamily="18" charset="0"/>
                          <a:cs typeface="Times New Roman" pitchFamily="18" charset="0"/>
                        </a:rPr>
                        <a:t>стояками и </a:t>
                      </a:r>
                      <a:r>
                        <a:rPr lang="ru-RU" sz="1200" dirty="0" err="1" smtClean="0">
                          <a:latin typeface="Times New Roman" pitchFamily="18" charset="0"/>
                          <a:cs typeface="Times New Roman" pitchFamily="18" charset="0"/>
                        </a:rPr>
                        <a:t>полотенцесушителями</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0,0649</a:t>
                      </a:r>
                      <a:endParaRPr lang="ru-RU" sz="1200" dirty="0">
                        <a:latin typeface="Times New Roman" pitchFamily="18" charset="0"/>
                        <a:cs typeface="Times New Roman" pitchFamily="18" charset="0"/>
                      </a:endParaRPr>
                    </a:p>
                  </a:txBody>
                  <a:tcPr/>
                </a:tc>
              </a:tr>
              <a:tr h="370840">
                <a:tc>
                  <a:txBody>
                    <a:bodyPr/>
                    <a:lstStyle/>
                    <a:p>
                      <a:pPr algn="ctr"/>
                      <a:r>
                        <a:rPr lang="ru-RU" sz="1200" dirty="0" smtClean="0">
                          <a:latin typeface="Times New Roman" pitchFamily="18" charset="0"/>
                          <a:cs typeface="Times New Roman" pitchFamily="18" charset="0"/>
                        </a:rPr>
                        <a:t>4</a:t>
                      </a:r>
                      <a:endParaRPr lang="ru-RU" sz="1200" dirty="0">
                        <a:latin typeface="Times New Roman" pitchFamily="18" charset="0"/>
                        <a:cs typeface="Times New Roman" pitchFamily="18" charset="0"/>
                      </a:endParaRPr>
                    </a:p>
                  </a:txBody>
                  <a:tcPr/>
                </a:tc>
                <a:tc>
                  <a:txBody>
                    <a:bodyPr/>
                    <a:lstStyle/>
                    <a:p>
                      <a:pPr algn="l"/>
                      <a:r>
                        <a:rPr lang="ru-RU" sz="1200" dirty="0" smtClean="0">
                          <a:latin typeface="Times New Roman" pitchFamily="18" charset="0"/>
                          <a:cs typeface="Times New Roman" pitchFamily="18" charset="0"/>
                        </a:rPr>
                        <a:t>Для домов</a:t>
                      </a:r>
                      <a:r>
                        <a:rPr lang="ru-RU" sz="1200" baseline="0" dirty="0" smtClean="0">
                          <a:latin typeface="Times New Roman" pitchFamily="18" charset="0"/>
                          <a:cs typeface="Times New Roman" pitchFamily="18" charset="0"/>
                        </a:rPr>
                        <a:t> с АИТП </a:t>
                      </a:r>
                      <a:r>
                        <a:rPr lang="ru-RU" sz="1200" dirty="0" smtClean="0">
                          <a:latin typeface="Times New Roman" pitchFamily="18" charset="0"/>
                          <a:cs typeface="Times New Roman" pitchFamily="18" charset="0"/>
                        </a:rPr>
                        <a:t>с изолированными стояками и без </a:t>
                      </a:r>
                      <a:r>
                        <a:rPr lang="ru-RU" sz="1200" dirty="0" err="1" smtClean="0">
                          <a:latin typeface="Times New Roman" pitchFamily="18" charset="0"/>
                          <a:cs typeface="Times New Roman" pitchFamily="18" charset="0"/>
                        </a:rPr>
                        <a:t>полотенцесушителей</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0,0595</a:t>
                      </a:r>
                      <a:endParaRPr lang="ru-RU" sz="12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3400" y="152400"/>
            <a:ext cx="8305800" cy="6321552"/>
          </a:xfrm>
        </p:spPr>
        <p:txBody>
          <a:bodyPr/>
          <a:lstStyle/>
          <a:p>
            <a:pPr>
              <a:buNone/>
            </a:pPr>
            <a:endParaRPr lang="ru-RU" sz="1200" dirty="0" smtClean="0">
              <a:latin typeface="Times New Roman" pitchFamily="18" charset="0"/>
              <a:cs typeface="Times New Roman" pitchFamily="18" charset="0"/>
            </a:endParaRPr>
          </a:p>
          <a:p>
            <a:pPr>
              <a:buNone/>
            </a:pPr>
            <a:r>
              <a:rPr lang="ru-RU" sz="1200" dirty="0" smtClean="0">
                <a:latin typeface="Times New Roman" pitchFamily="18" charset="0"/>
                <a:cs typeface="Times New Roman" pitchFamily="18" charset="0"/>
              </a:rPr>
              <a:t>Далее предоставляем порядок расчета, тарифа по горячей воде ( в том числе на ОД нужды ГВ) в отопительный период:</a:t>
            </a:r>
          </a:p>
          <a:p>
            <a:pPr>
              <a:buNone/>
            </a:pP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V</a:t>
            </a:r>
            <a:r>
              <a:rPr lang="ru-RU" sz="1200" dirty="0" smtClean="0">
                <a:latin typeface="Times New Roman" pitchFamily="18" charset="0"/>
                <a:cs typeface="Times New Roman" pitchFamily="18" charset="0"/>
              </a:rPr>
              <a:t>теп. энергии = </a:t>
            </a:r>
            <a:r>
              <a:rPr lang="ru-RU" sz="1200" dirty="0" smtClean="0">
                <a:solidFill>
                  <a:srgbClr val="FF0000"/>
                </a:solidFill>
                <a:latin typeface="Times New Roman" pitchFamily="18" charset="0"/>
                <a:cs typeface="Times New Roman" pitchFamily="18" charset="0"/>
              </a:rPr>
              <a:t>0,0703 </a:t>
            </a:r>
            <a:r>
              <a:rPr lang="ru-RU" sz="1200" dirty="0" smtClean="0">
                <a:latin typeface="Times New Roman" pitchFamily="18" charset="0"/>
                <a:cs typeface="Times New Roman" pitchFamily="18" charset="0"/>
              </a:rPr>
              <a:t>Гкал/ м³</a:t>
            </a:r>
          </a:p>
          <a:p>
            <a:pPr>
              <a:buNone/>
            </a:pP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V</a:t>
            </a:r>
            <a:r>
              <a:rPr lang="ru-RU" sz="1200" dirty="0" smtClean="0">
                <a:latin typeface="Times New Roman" pitchFamily="18" charset="0"/>
                <a:cs typeface="Times New Roman" pitchFamily="18" charset="0"/>
              </a:rPr>
              <a:t>гор. воды = 1 м³</a:t>
            </a:r>
          </a:p>
          <a:p>
            <a:pPr>
              <a:buNone/>
            </a:pPr>
            <a:r>
              <a:rPr lang="ru-RU" sz="1200" dirty="0" smtClean="0">
                <a:latin typeface="Times New Roman" pitchFamily="18" charset="0"/>
                <a:cs typeface="Times New Roman" pitchFamily="18" charset="0"/>
              </a:rPr>
              <a:t>          Тариф на тепловую энергию в период с января по июнь 2016 г. – 1 545,00 руб./Гкал. </a:t>
            </a:r>
          </a:p>
          <a:p>
            <a:pPr>
              <a:buNone/>
            </a:pPr>
            <a:r>
              <a:rPr lang="ru-RU" sz="1200" dirty="0" smtClean="0">
                <a:latin typeface="Times New Roman" pitchFamily="18" charset="0"/>
                <a:cs typeface="Times New Roman" pitchFamily="18" charset="0"/>
              </a:rPr>
              <a:t>           Тариф на холодную воду составляет – 34,72 руб./м³</a:t>
            </a:r>
          </a:p>
          <a:p>
            <a:pPr>
              <a:buNone/>
            </a:pPr>
            <a:r>
              <a:rPr lang="ru-RU" sz="1200" dirty="0" smtClean="0">
                <a:latin typeface="Times New Roman" pitchFamily="18" charset="0"/>
                <a:cs typeface="Times New Roman" pitchFamily="18" charset="0"/>
              </a:rPr>
              <a:t>            34,72 (холодная вода) + 0,0703 Гкал /м³ * 1545,00 тариф руб./Гкал = 143,33 руб./ м³</a:t>
            </a:r>
          </a:p>
          <a:p>
            <a:pPr>
              <a:buNone/>
            </a:pPr>
            <a:r>
              <a:rPr lang="ru-RU" sz="1200" dirty="0" smtClean="0">
                <a:latin typeface="Times New Roman" pitchFamily="18" charset="0"/>
                <a:cs typeface="Times New Roman" pitchFamily="18" charset="0"/>
              </a:rPr>
              <a:t>Далее предоставляем порядок расчета, тарифа по горячей воде ( в том числе на ОД нужды ГВ) в отопительный период:</a:t>
            </a:r>
          </a:p>
          <a:p>
            <a:pPr>
              <a:buNone/>
            </a:pP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V</a:t>
            </a:r>
            <a:r>
              <a:rPr lang="ru-RU" sz="1200" dirty="0" smtClean="0">
                <a:latin typeface="Times New Roman" pitchFamily="18" charset="0"/>
                <a:cs typeface="Times New Roman" pitchFamily="18" charset="0"/>
              </a:rPr>
              <a:t>теп. энергии = 0,0649 Гкал/ м³</a:t>
            </a:r>
          </a:p>
          <a:p>
            <a:pPr>
              <a:buNone/>
            </a:pP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V</a:t>
            </a:r>
            <a:r>
              <a:rPr lang="ru-RU" sz="1200" dirty="0" smtClean="0">
                <a:latin typeface="Times New Roman" pitchFamily="18" charset="0"/>
                <a:cs typeface="Times New Roman" pitchFamily="18" charset="0"/>
              </a:rPr>
              <a:t>гор. воды = 1 м³</a:t>
            </a:r>
          </a:p>
          <a:p>
            <a:pPr>
              <a:buNone/>
            </a:pPr>
            <a:r>
              <a:rPr lang="ru-RU" sz="1200" dirty="0" smtClean="0">
                <a:latin typeface="Times New Roman" pitchFamily="18" charset="0"/>
                <a:cs typeface="Times New Roman" pitchFamily="18" charset="0"/>
              </a:rPr>
              <a:t>           Тариф на тепловую энергию – 1 545,00 руб./Гкал. </a:t>
            </a:r>
          </a:p>
          <a:p>
            <a:pPr>
              <a:buNone/>
            </a:pPr>
            <a:r>
              <a:rPr lang="ru-RU" sz="1200" dirty="0" smtClean="0">
                <a:latin typeface="Times New Roman" pitchFamily="18" charset="0"/>
                <a:cs typeface="Times New Roman" pitchFamily="18" charset="0"/>
              </a:rPr>
              <a:t>           Тариф на холодную воду составляет – 34,72  руб./ м³</a:t>
            </a:r>
          </a:p>
          <a:p>
            <a:pPr>
              <a:buNone/>
            </a:pPr>
            <a:r>
              <a:rPr lang="ru-RU" sz="1200" dirty="0" smtClean="0">
                <a:latin typeface="Times New Roman" pitchFamily="18" charset="0"/>
                <a:cs typeface="Times New Roman" pitchFamily="18" charset="0"/>
              </a:rPr>
              <a:t>           34,72 (холодная вода) + 0,0649 Гкал /м³ * 1545,00 тариф руб./Гкал = 134,99 руб./м³</a:t>
            </a:r>
          </a:p>
          <a:p>
            <a:pPr>
              <a:buNone/>
            </a:pPr>
            <a:r>
              <a:rPr lang="ru-RU" sz="1200" dirty="0" smtClean="0">
                <a:latin typeface="Times New Roman" pitchFamily="18" charset="0"/>
                <a:cs typeface="Times New Roman" pitchFamily="18" charset="0"/>
              </a:rPr>
              <a:t>Далее предоставляем порядок расчета, тарифа по горячей воде ( в том числе на ОД нужды ГВ) в отопительный период:</a:t>
            </a:r>
          </a:p>
          <a:p>
            <a:pPr>
              <a:buNone/>
            </a:pP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V</a:t>
            </a:r>
            <a:r>
              <a:rPr lang="ru-RU" sz="1200" dirty="0" smtClean="0">
                <a:latin typeface="Times New Roman" pitchFamily="18" charset="0"/>
                <a:cs typeface="Times New Roman" pitchFamily="18" charset="0"/>
              </a:rPr>
              <a:t>теп. энергии = 0,0595 Гкал/ м³</a:t>
            </a:r>
          </a:p>
          <a:p>
            <a:pPr>
              <a:buNone/>
            </a:pP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V</a:t>
            </a:r>
            <a:r>
              <a:rPr lang="ru-RU" sz="1200" dirty="0" smtClean="0">
                <a:latin typeface="Times New Roman" pitchFamily="18" charset="0"/>
                <a:cs typeface="Times New Roman" pitchFamily="18" charset="0"/>
              </a:rPr>
              <a:t>гор. воды = 1 м³</a:t>
            </a:r>
          </a:p>
          <a:p>
            <a:pPr>
              <a:buNone/>
            </a:pPr>
            <a:r>
              <a:rPr lang="ru-RU" sz="1200" dirty="0" smtClean="0">
                <a:latin typeface="Times New Roman" pitchFamily="18" charset="0"/>
                <a:cs typeface="Times New Roman" pitchFamily="18" charset="0"/>
              </a:rPr>
              <a:t>           Тариф на тепловую энергию – 1 545,00 руб./Гкал. </a:t>
            </a:r>
          </a:p>
          <a:p>
            <a:pPr>
              <a:buNone/>
            </a:pPr>
            <a:r>
              <a:rPr lang="ru-RU" sz="1200" dirty="0" smtClean="0">
                <a:latin typeface="Times New Roman" pitchFamily="18" charset="0"/>
                <a:cs typeface="Times New Roman" pitchFamily="18" charset="0"/>
              </a:rPr>
              <a:t>            Тариф на холодную воду составляет – 34,72 руб./м³</a:t>
            </a:r>
          </a:p>
          <a:p>
            <a:pPr>
              <a:buNone/>
            </a:pPr>
            <a:r>
              <a:rPr lang="ru-RU" sz="1200" dirty="0" smtClean="0">
                <a:latin typeface="Times New Roman" pitchFamily="18" charset="0"/>
                <a:cs typeface="Times New Roman" pitchFamily="18" charset="0"/>
              </a:rPr>
              <a:t>            34,72 (холодная вода) + 0,0595 Гкал /м³ * 1545,00 тариф руб./Гкал = 126,65 руб./м³</a:t>
            </a:r>
          </a:p>
          <a:p>
            <a:pPr marL="0" algn="just">
              <a:buNone/>
            </a:pPr>
            <a:r>
              <a:rPr lang="ru-RU" sz="15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В </a:t>
            </a:r>
            <a:r>
              <a:rPr lang="ru-RU" sz="1200" u="sng" dirty="0" smtClean="0">
                <a:latin typeface="Times New Roman" pitchFamily="18" charset="0"/>
                <a:cs typeface="Times New Roman" pitchFamily="18" charset="0"/>
              </a:rPr>
              <a:t>летний период (июль, август)</a:t>
            </a:r>
            <a:r>
              <a:rPr lang="ru-RU" sz="1200" dirty="0" smtClean="0">
                <a:latin typeface="Times New Roman" pitchFamily="18" charset="0"/>
                <a:cs typeface="Times New Roman" pitchFamily="18" charset="0"/>
              </a:rPr>
              <a:t> в домах, в которых установлен общедомовой прибор учета тепловой энергии, когда отключено отопление, все тепло, поступающее в дом, используется на приготовление горячей воды, поэтому стоимость м</a:t>
            </a:r>
            <a:r>
              <a:rPr lang="ru-RU" sz="1200" baseline="30000" dirty="0" smtClean="0">
                <a:latin typeface="Times New Roman" pitchFamily="18" charset="0"/>
                <a:cs typeface="Times New Roman" pitchFamily="18" charset="0"/>
              </a:rPr>
              <a:t>3</a:t>
            </a:r>
            <a:r>
              <a:rPr lang="ru-RU" sz="1200" dirty="0" smtClean="0">
                <a:latin typeface="Times New Roman" pitchFamily="18" charset="0"/>
                <a:cs typeface="Times New Roman" pitchFamily="18" charset="0"/>
              </a:rPr>
              <a:t> горячей воды по всем домам разная в зависимости от показаний общедомового прибора учета на </a:t>
            </a:r>
            <a:r>
              <a:rPr lang="ru-RU" sz="1200" dirty="0" err="1" smtClean="0">
                <a:latin typeface="Times New Roman" pitchFamily="18" charset="0"/>
                <a:cs typeface="Times New Roman" pitchFamily="18" charset="0"/>
              </a:rPr>
              <a:t>теплоэнергю</a:t>
            </a:r>
            <a:r>
              <a:rPr lang="ru-RU" sz="1200" dirty="0" smtClean="0">
                <a:latin typeface="Times New Roman" pitchFamily="18" charset="0"/>
                <a:cs typeface="Times New Roman" pitchFamily="18" charset="0"/>
              </a:rPr>
              <a:t>.</a:t>
            </a:r>
          </a:p>
          <a:p>
            <a:pPr>
              <a:buNone/>
            </a:pP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sp>
        <p:nvSpPr>
          <p:cNvPr id="4" name="Содержимое 3"/>
          <p:cNvSpPr>
            <a:spLocks noGrp="1"/>
          </p:cNvSpPr>
          <p:nvPr>
            <p:ph sz="quarter" idx="1"/>
          </p:nvPr>
        </p:nvSpPr>
        <p:spPr/>
        <p:txBody>
          <a:bodyPr/>
          <a:lstStyle/>
          <a:p>
            <a:endParaRPr lang="ru-RU"/>
          </a:p>
        </p:txBody>
      </p:sp>
      <p:pic>
        <p:nvPicPr>
          <p:cNvPr id="3074" name="Picture 2"/>
          <p:cNvPicPr>
            <a:picLocks noChangeAspect="1" noChangeArrowheads="1"/>
          </p:cNvPicPr>
          <p:nvPr/>
        </p:nvPicPr>
        <p:blipFill>
          <a:blip r:embed="rId2" cstate="print"/>
          <a:srcRect/>
          <a:stretch>
            <a:fillRect/>
          </a:stretch>
        </p:blipFill>
        <p:spPr bwMode="auto">
          <a:xfrm>
            <a:off x="19050" y="0"/>
            <a:ext cx="9105900" cy="6886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04800"/>
            <a:ext cx="7467600" cy="350838"/>
          </a:xfrm>
        </p:spPr>
        <p:txBody>
          <a:bodyPr>
            <a:normAutofit fontScale="90000"/>
          </a:bodyPr>
          <a:lstStyle/>
          <a:p>
            <a:pPr algn="ctr"/>
            <a:r>
              <a:rPr lang="ru-RU" sz="2000" dirty="0" smtClean="0"/>
              <a:t>Расчет индивидуального потребления и на ОД нужды</a:t>
            </a:r>
            <a:endParaRPr lang="ru-RU" sz="2000" dirty="0"/>
          </a:p>
        </p:txBody>
      </p:sp>
      <p:sp>
        <p:nvSpPr>
          <p:cNvPr id="3" name="Содержимое 2"/>
          <p:cNvSpPr>
            <a:spLocks noGrp="1"/>
          </p:cNvSpPr>
          <p:nvPr>
            <p:ph sz="quarter" idx="1"/>
          </p:nvPr>
        </p:nvSpPr>
        <p:spPr>
          <a:xfrm>
            <a:off x="457200" y="762000"/>
            <a:ext cx="8305800" cy="5791200"/>
          </a:xfrm>
        </p:spPr>
        <p:txBody>
          <a:bodyPr/>
          <a:lstStyle/>
          <a:p>
            <a:pPr marL="0" algn="just">
              <a:lnSpc>
                <a:spcPct val="150000"/>
              </a:lnSpc>
              <a:buNone/>
            </a:pPr>
            <a:r>
              <a:rPr lang="ru-RU" sz="1400" dirty="0" smtClean="0">
                <a:latin typeface="Times New Roman" pitchFamily="18" charset="0"/>
                <a:cs typeface="Times New Roman" pitchFamily="18" charset="0"/>
              </a:rPr>
              <a:t>       Общая площадь квартиры составляет 47,60 м², индивидуальное потребление размера платы за содержание жилья и текущего ремонта, а так же взноса на капитальный ремонт, соответствует общей площади квартиры.</a:t>
            </a:r>
          </a:p>
          <a:p>
            <a:pPr marL="0" algn="just">
              <a:lnSpc>
                <a:spcPct val="150000"/>
              </a:lnSpc>
              <a:buNone/>
            </a:pPr>
            <a:r>
              <a:rPr lang="ru-RU" sz="1400" dirty="0" smtClean="0">
                <a:latin typeface="Times New Roman" pitchFamily="18" charset="0"/>
                <a:cs typeface="Times New Roman" pitchFamily="18" charset="0"/>
              </a:rPr>
              <a:t>       Размер платы за коммунальные услуги согласно ст. 157 п. 1 ЖК РФ определяется исходя из показаний приборов учёта, а при их отсутствии, исходя из нормативов потребления коммунальных услуг, утверждаемых субъектом федерации в частности Департаментом ЖКХ ХМАО - Югры.  </a:t>
            </a:r>
          </a:p>
          <a:p>
            <a:pPr marL="0" algn="just">
              <a:lnSpc>
                <a:spcPct val="150000"/>
              </a:lnSpc>
              <a:buNone/>
            </a:pPr>
            <a:r>
              <a:rPr lang="ru-RU" sz="1400" dirty="0" smtClean="0">
                <a:latin typeface="Times New Roman" pitchFamily="18" charset="0"/>
                <a:cs typeface="Times New Roman" pitchFamily="18" charset="0"/>
              </a:rPr>
              <a:t>       В квартире установлены индивидуальные приборы учета. Расчет индивидуального потребления производиться согласно фактических показаний ИПУ, как разность предыдущих показаний и текущих, именно поэтому в едином платежном документе содержится данная информация в разделе № 4. </a:t>
            </a:r>
          </a:p>
          <a:p>
            <a:pPr marL="0" algn="just">
              <a:lnSpc>
                <a:spcPct val="150000"/>
              </a:lnSpc>
              <a:buNone/>
            </a:pPr>
            <a:r>
              <a:rPr lang="ru-RU" sz="1400" dirty="0" smtClean="0">
                <a:latin typeface="Times New Roman" pitchFamily="18" charset="0"/>
                <a:cs typeface="Times New Roman" pitchFamily="18" charset="0"/>
              </a:rPr>
              <a:t>       Плата за обслуживание системы ограниченного доступа «домофон» для потребителей, жилые помещения, которых оборудованы абонентским устройством, устанавливается поставщиком услуги самостоятельно в данном случае она составляет 100 руб.  Поставщиком данной услуги в представленной  платежке является ООО «Элита – Север». Начисление производится на основании заключенного договора между поставщиком услуги и потребителем.</a:t>
            </a:r>
          </a:p>
          <a:p>
            <a:pPr marL="0" algn="just">
              <a:lnSpc>
                <a:spcPct val="150000"/>
              </a:lnSpc>
              <a:buNone/>
            </a:pPr>
            <a:r>
              <a:rPr lang="ru-RU" sz="1400" dirty="0" smtClean="0">
                <a:latin typeface="Times New Roman" pitchFamily="18" charset="0"/>
                <a:cs typeface="Times New Roman" pitchFamily="18" charset="0"/>
              </a:rPr>
              <a:t>      Поставщиком услуги кабельного телевидения является ЗАО «ТО-КО Телеком». Между потребителем и поставщиком услуги заключен договор, на основании этого наше предприятие производит начисление услуги «антенна» в размере 200 руб. Тариф устанавливается поставщиком услуги самостоятельно.</a:t>
            </a:r>
          </a:p>
          <a:p>
            <a:pPr marL="0" algn="just">
              <a:lnSpc>
                <a:spcPct val="150000"/>
              </a:lnSpc>
              <a:buNone/>
            </a:pPr>
            <a:endParaRPr lang="ru-RU" sz="1200" dirty="0" smtClean="0">
              <a:latin typeface="Times New Roman" pitchFamily="18" charset="0"/>
              <a:cs typeface="Times New Roman" pitchFamily="18" charset="0"/>
            </a:endParaRPr>
          </a:p>
          <a:p>
            <a:pPr marL="0">
              <a:buNone/>
            </a:pPr>
            <a:endParaRPr lang="ru-RU" sz="1200" dirty="0" smtClean="0">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Содержимое 2"/>
          <p:cNvSpPr>
            <a:spLocks noGrp="1"/>
          </p:cNvSpPr>
          <p:nvPr>
            <p:ph sz="quarter" idx="1"/>
          </p:nvPr>
        </p:nvSpPr>
        <p:spPr>
          <a:xfrm>
            <a:off x="0" y="0"/>
            <a:ext cx="9144000" cy="3352800"/>
          </a:xfrm>
        </p:spPr>
        <p:txBody>
          <a:bodyPr/>
          <a:lstStyle/>
          <a:p>
            <a:pPr algn="ctr">
              <a:buFont typeface="Wingdings" pitchFamily="2" charset="2"/>
              <a:buNone/>
            </a:pPr>
            <a:r>
              <a:rPr lang="ru-RU" sz="1600" dirty="0" smtClean="0">
                <a:latin typeface="Times New Roman" pitchFamily="18" charset="0"/>
                <a:cs typeface="Times New Roman" pitchFamily="18" charset="0"/>
              </a:rPr>
              <a:t>	</a:t>
            </a:r>
          </a:p>
          <a:p>
            <a:pPr algn="ctr">
              <a:buFont typeface="Wingdings" pitchFamily="2" charset="2"/>
              <a:buNone/>
            </a:pPr>
            <a:r>
              <a:rPr lang="ru-RU" dirty="0" smtClean="0">
                <a:solidFill>
                  <a:schemeClr val="bg1">
                    <a:lumMod val="50000"/>
                  </a:schemeClr>
                </a:solidFill>
                <a:latin typeface="Times New Roman" pitchFamily="18" charset="0"/>
                <a:cs typeface="Times New Roman" pitchFamily="18" charset="0"/>
              </a:rPr>
              <a:t>ОТОПЛЕНИЕ</a:t>
            </a:r>
          </a:p>
          <a:p>
            <a:pPr algn="just">
              <a:buFont typeface="Wingdings" pitchFamily="2" charset="2"/>
              <a:buNone/>
            </a:pPr>
            <a:r>
              <a:rPr lang="ru-RU" sz="1600" dirty="0" smtClean="0">
                <a:latin typeface="Times New Roman" pitchFamily="18" charset="0"/>
                <a:cs typeface="Times New Roman" pitchFamily="18" charset="0"/>
              </a:rPr>
              <a:t>		Ежемесячно в бухгалтерию ООО «ЕРИЦ» предоставляются акты с показаниями общедомовых приборов учета. В акте представлен общий расход тепловой энергии на дом в Гкал и количество воды приходящейся на нужды горячего водоснабжения в м</a:t>
            </a:r>
            <a:r>
              <a:rPr lang="ru-RU" sz="1600" baseline="30000" dirty="0" smtClean="0">
                <a:latin typeface="Times New Roman" pitchFamily="18" charset="0"/>
                <a:cs typeface="Times New Roman" pitchFamily="18" charset="0"/>
              </a:rPr>
              <a:t>3</a:t>
            </a:r>
            <a:r>
              <a:rPr lang="ru-RU" sz="1600" dirty="0" smtClean="0">
                <a:latin typeface="Times New Roman" pitchFamily="18" charset="0"/>
                <a:cs typeface="Times New Roman" pitchFamily="18" charset="0"/>
              </a:rPr>
              <a:t>. Расчетным путем с применением расчетного норматива тепловой энергии на подогрев воды (см. слайд № 25), рассчитывается количество Гкал необходимых для подогрева воды. </a:t>
            </a:r>
          </a:p>
          <a:p>
            <a:pPr algn="just">
              <a:buFont typeface="Wingdings" pitchFamily="2" charset="2"/>
              <a:buNone/>
            </a:pPr>
            <a:r>
              <a:rPr lang="ru-RU" sz="1600" dirty="0" smtClean="0">
                <a:latin typeface="Times New Roman" pitchFamily="18" charset="0"/>
                <a:cs typeface="Times New Roman" pitchFamily="18" charset="0"/>
              </a:rPr>
              <a:t>		Рассчитанный расход тепловой энергии на подогрев воды отнимается от общего расхода тепловой энергии приходящейся на дом, и разница выставляется на оплату за услугу отопление. </a:t>
            </a:r>
          </a:p>
          <a:p>
            <a:pPr algn="just">
              <a:buFont typeface="Wingdings" pitchFamily="2" charset="2"/>
              <a:buNone/>
            </a:pPr>
            <a:r>
              <a:rPr lang="ru-RU" sz="1600" dirty="0" smtClean="0">
                <a:latin typeface="Times New Roman" pitchFamily="18" charset="0"/>
                <a:cs typeface="Times New Roman" pitchFamily="18" charset="0"/>
              </a:rPr>
              <a:t>		В доме установлен </a:t>
            </a:r>
            <a:r>
              <a:rPr lang="ru-RU" sz="1600" dirty="0" err="1" smtClean="0">
                <a:latin typeface="Times New Roman" pitchFamily="18" charset="0"/>
                <a:cs typeface="Times New Roman" pitchFamily="18" charset="0"/>
              </a:rPr>
              <a:t>общедомовой</a:t>
            </a:r>
            <a:r>
              <a:rPr lang="ru-RU" sz="1600" dirty="0" smtClean="0">
                <a:latin typeface="Times New Roman" pitchFamily="18" charset="0"/>
                <a:cs typeface="Times New Roman" pitchFamily="18" charset="0"/>
              </a:rPr>
              <a:t> прибор учета тепловой энергии, при расчете размера платы по услуге отопление применяется Постановление Правительства РФ от 06.05.2011 г. № 354, а именно: начисление по услуге «отопление» производится по фактическим показаниям ОПУ ежемесячно.</a:t>
            </a:r>
          </a:p>
          <a:p>
            <a:pPr algn="ctr">
              <a:buFont typeface="Wingdings" pitchFamily="2" charset="2"/>
              <a:buNone/>
            </a:pPr>
            <a:endParaRPr lang="ru-RU" sz="1600" dirty="0" smtClean="0">
              <a:latin typeface="Times New Roman" pitchFamily="18" charset="0"/>
              <a:cs typeface="Times New Roman" pitchFamily="18" charset="0"/>
            </a:endParaRPr>
          </a:p>
          <a:p>
            <a:pPr>
              <a:buFont typeface="Wingdings" pitchFamily="2" charset="2"/>
              <a:buNone/>
            </a:pPr>
            <a:endParaRPr lang="ru-RU" sz="1600" dirty="0" smtClean="0"/>
          </a:p>
          <a:p>
            <a:pPr algn="ctr">
              <a:buFont typeface="Wingdings" pitchFamily="2" charset="2"/>
              <a:buNone/>
            </a:pPr>
            <a:endParaRPr lang="ru-RU" sz="1600" dirty="0" smtClean="0"/>
          </a:p>
          <a:p>
            <a:pPr algn="ctr">
              <a:buFont typeface="Wingdings" pitchFamily="2" charset="2"/>
              <a:buNone/>
            </a:pPr>
            <a:endParaRPr lang="ru-RU" sz="1600" dirty="0" smtClean="0">
              <a:latin typeface="Times New Roman" pitchFamily="18" charset="0"/>
              <a:cs typeface="Times New Roman" pitchFamily="18" charset="0"/>
            </a:endParaRPr>
          </a:p>
          <a:p>
            <a:pPr>
              <a:buFont typeface="Wingdings" pitchFamily="2" charset="2"/>
              <a:buNone/>
            </a:pPr>
            <a:endParaRPr lang="ru-RU" dirty="0" smtClean="0"/>
          </a:p>
        </p:txBody>
      </p:sp>
      <p:pic>
        <p:nvPicPr>
          <p:cNvPr id="3075" name="Picture 3"/>
          <p:cNvPicPr>
            <a:picLocks noChangeAspect="1" noChangeArrowheads="1"/>
          </p:cNvPicPr>
          <p:nvPr/>
        </p:nvPicPr>
        <p:blipFill>
          <a:blip r:embed="rId2" cstate="print"/>
          <a:srcRect/>
          <a:stretch>
            <a:fillRect/>
          </a:stretch>
        </p:blipFill>
        <p:spPr bwMode="auto">
          <a:xfrm>
            <a:off x="1524000" y="4038600"/>
            <a:ext cx="5981700" cy="24198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Содержимое 2"/>
          <p:cNvSpPr>
            <a:spLocks noGrp="1"/>
          </p:cNvSpPr>
          <p:nvPr>
            <p:ph sz="quarter" idx="1"/>
          </p:nvPr>
        </p:nvSpPr>
        <p:spPr>
          <a:xfrm>
            <a:off x="381000" y="152400"/>
            <a:ext cx="8153400" cy="6553200"/>
          </a:xfrm>
        </p:spPr>
        <p:txBody>
          <a:bodyPr>
            <a:normAutofit fontScale="92500"/>
          </a:bodyPr>
          <a:lstStyle/>
          <a:p>
            <a:pPr marL="400050" lvl="1" indent="0" algn="just" fontAlgn="auto">
              <a:lnSpc>
                <a:spcPct val="150000"/>
              </a:lnSpc>
              <a:spcBef>
                <a:spcPct val="0"/>
              </a:spcBef>
              <a:spcAft>
                <a:spcPts val="0"/>
              </a:spcAft>
              <a:buNone/>
              <a:defRPr/>
            </a:pPr>
            <a:r>
              <a:rPr lang="ru-RU" sz="1200" dirty="0" smtClean="0">
                <a:latin typeface="Times New Roman" pitchFamily="18" charset="0"/>
                <a:cs typeface="Times New Roman" pitchFamily="18" charset="0"/>
              </a:rPr>
              <a:t>	</a:t>
            </a:r>
          </a:p>
          <a:p>
            <a:pPr marL="400050" lvl="1" indent="0" algn="just" fontAlgn="auto">
              <a:lnSpc>
                <a:spcPct val="150000"/>
              </a:lnSpc>
              <a:spcBef>
                <a:spcPct val="0"/>
              </a:spcBef>
              <a:spcAft>
                <a:spcPts val="0"/>
              </a:spcAft>
              <a:buNone/>
              <a:defRPr/>
            </a:pPr>
            <a:r>
              <a:rPr lang="ru-RU" sz="18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Применяемая нами форма платежного документа, максимально соответствует требованиям действующего законодательства (Приказ Министерства строительства и жилищно-коммунального хозяйства Российской Федерации от 29 декабря 2014 г. № 924/</a:t>
            </a:r>
            <a:r>
              <a:rPr lang="ru-RU" sz="2000" dirty="0" err="1" smtClean="0">
                <a:latin typeface="Times New Roman" pitchFamily="18" charset="0"/>
                <a:cs typeface="Times New Roman" pitchFamily="18" charset="0"/>
              </a:rPr>
              <a:t>пр</a:t>
            </a:r>
            <a:r>
              <a:rPr lang="ru-RU" sz="2000" dirty="0" smtClean="0">
                <a:latin typeface="Times New Roman" pitchFamily="18" charset="0"/>
                <a:cs typeface="Times New Roman" pitchFamily="18" charset="0"/>
              </a:rPr>
              <a:t>) и содержит исчерпывающий перечень необходимой информации по всем жилищно-коммунальным услугам (за исключением электроэнергии) в т.ч. взнос на капитальный ремонт. Дополнительно в ней отражена общая площадь дома, показания по индивидуальным приборам учета предыдущего и текущего расчетного периода, а также  коэффициент ОДН.</a:t>
            </a:r>
          </a:p>
          <a:p>
            <a:pPr marL="400050" lvl="1" indent="0" algn="just" fontAlgn="auto">
              <a:lnSpc>
                <a:spcPct val="150000"/>
              </a:lnSpc>
              <a:spcBef>
                <a:spcPct val="0"/>
              </a:spcBef>
              <a:spcAft>
                <a:spcPts val="0"/>
              </a:spcAft>
              <a:buFont typeface="Wingdings 2" pitchFamily="18" charset="2"/>
              <a:buNone/>
              <a:defRPr/>
            </a:pPr>
            <a:r>
              <a:rPr lang="ru-RU" sz="2000" dirty="0" smtClean="0">
                <a:latin typeface="Times New Roman" pitchFamily="18" charset="0"/>
                <a:cs typeface="Times New Roman" pitchFamily="18" charset="0"/>
              </a:rPr>
              <a:t>	Все денежные средства, поступающие от потребителей на их лицевой счет (в базе нашего предприятия), автоматически распределяются пропорционально текущему начислению, а при наличии задолженности - пропорционально образовавшейся задолженности.</a:t>
            </a:r>
          </a:p>
          <a:p>
            <a:pPr marL="400050" lvl="1" indent="0" algn="just" fontAlgn="auto">
              <a:lnSpc>
                <a:spcPct val="150000"/>
              </a:lnSpc>
              <a:spcBef>
                <a:spcPct val="0"/>
              </a:spcBef>
              <a:spcAft>
                <a:spcPts val="0"/>
              </a:spcAft>
              <a:buFont typeface="Wingdings 2" pitchFamily="18" charset="2"/>
              <a:buNone/>
              <a:defRPr/>
            </a:pPr>
            <a:r>
              <a:rPr lang="ru-RU" sz="1800" dirty="0" smtClean="0">
                <a:latin typeface="Times New Roman" pitchFamily="18" charset="0"/>
                <a:cs typeface="Times New Roman" pitchFamily="18" charset="0"/>
              </a:rPr>
              <a:t>	 </a:t>
            </a:r>
          </a:p>
          <a:p>
            <a:pPr marL="274320" indent="-274320" fontAlgn="auto">
              <a:spcAft>
                <a:spcPts val="0"/>
              </a:spcAft>
              <a:buFont typeface="Wingdings"/>
              <a:buChar char=""/>
              <a:defRPr/>
            </a:pPr>
            <a:endParaRPr lang="ru-RU"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sz="quarter" idx="1"/>
          </p:nvPr>
        </p:nvPicPr>
        <p:blipFill>
          <a:blip r:embed="rId2" cstate="print"/>
          <a:srcRect/>
          <a:stretch>
            <a:fillRect/>
          </a:stretch>
        </p:blipFill>
        <p:spPr>
          <a:xfrm>
            <a:off x="0" y="0"/>
            <a:ext cx="4648200" cy="6858000"/>
          </a:xfrm>
          <a:noFill/>
        </p:spPr>
      </p:pic>
      <p:pic>
        <p:nvPicPr>
          <p:cNvPr id="2051" name="Picture 3"/>
          <p:cNvPicPr>
            <a:picLocks noChangeAspect="1" noChangeArrowheads="1"/>
          </p:cNvPicPr>
          <p:nvPr/>
        </p:nvPicPr>
        <p:blipFill>
          <a:blip r:embed="rId3" cstate="print"/>
          <a:srcRect/>
          <a:stretch>
            <a:fillRect/>
          </a:stretch>
        </p:blipFill>
        <p:spPr bwMode="auto">
          <a:xfrm>
            <a:off x="4648200" y="0"/>
            <a:ext cx="4495800" cy="6858000"/>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2133600"/>
            <a:ext cx="8382000" cy="4340352"/>
          </a:xfrm>
        </p:spPr>
        <p:txBody>
          <a:bodyPr/>
          <a:lstStyle/>
          <a:p>
            <a:pPr algn="ctr">
              <a:buNone/>
            </a:pPr>
            <a:r>
              <a:rPr lang="ru-RU" sz="1400" dirty="0" smtClean="0">
                <a:latin typeface="Times New Roman" pitchFamily="18" charset="0"/>
                <a:cs typeface="Times New Roman" pitchFamily="18" charset="0"/>
              </a:rPr>
              <a:t>Обращаем внимание, что расчетный период установлен с 21 числа предыдущего месяца по 20 число текущего месяца. </a:t>
            </a:r>
          </a:p>
          <a:p>
            <a:pPr algn="ctr">
              <a:buNone/>
            </a:pPr>
            <a:r>
              <a:rPr lang="ru-RU" sz="1400" dirty="0" smtClean="0">
                <a:latin typeface="Times New Roman" pitchFamily="18" charset="0"/>
                <a:cs typeface="Times New Roman" pitchFamily="18" charset="0"/>
              </a:rPr>
              <a:t>Дом всего потребил тепловой энергии –150,90 Гкал. </a:t>
            </a:r>
          </a:p>
          <a:p>
            <a:pPr algn="ctr">
              <a:buNone/>
            </a:pPr>
            <a:r>
              <a:rPr lang="ru-RU" sz="1400" dirty="0" smtClean="0">
                <a:latin typeface="Times New Roman" pitchFamily="18" charset="0"/>
                <a:cs typeface="Times New Roman" pitchFamily="18" charset="0"/>
              </a:rPr>
              <a:t>Количество воды потребленные домом на нужды горячего водоснабжения – 317,80 м</a:t>
            </a:r>
            <a:r>
              <a:rPr lang="ru-RU" sz="1400" baseline="30000" dirty="0" smtClean="0">
                <a:latin typeface="Times New Roman" pitchFamily="18" charset="0"/>
                <a:cs typeface="Times New Roman" pitchFamily="18" charset="0"/>
              </a:rPr>
              <a:t>3</a:t>
            </a:r>
            <a:r>
              <a:rPr lang="ru-RU" sz="1400" dirty="0" smtClean="0">
                <a:latin typeface="Times New Roman" pitchFamily="18" charset="0"/>
                <a:cs typeface="Times New Roman" pitchFamily="18" charset="0"/>
              </a:rPr>
              <a:t>. </a:t>
            </a:r>
          </a:p>
          <a:p>
            <a:pPr algn="ctr">
              <a:buNone/>
            </a:pPr>
            <a:r>
              <a:rPr lang="ru-RU" sz="1400" dirty="0" smtClean="0">
                <a:latin typeface="Times New Roman" pitchFamily="18" charset="0"/>
                <a:cs typeface="Times New Roman" pitchFamily="18" charset="0"/>
              </a:rPr>
              <a:t>Количество тепловой энергии пошедшей на нужды горячего водоснабжения составляло: </a:t>
            </a:r>
          </a:p>
          <a:p>
            <a:pPr algn="ctr">
              <a:buNone/>
            </a:pPr>
            <a:r>
              <a:rPr lang="ru-RU" sz="1400" dirty="0" smtClean="0">
                <a:latin typeface="Times New Roman" pitchFamily="18" charset="0"/>
                <a:cs typeface="Times New Roman" pitchFamily="18" charset="0"/>
              </a:rPr>
              <a:t>317,80 м</a:t>
            </a:r>
            <a:r>
              <a:rPr lang="ru-RU" sz="1400" baseline="30000" dirty="0" smtClean="0">
                <a:latin typeface="Times New Roman" pitchFamily="18" charset="0"/>
                <a:cs typeface="Times New Roman" pitchFamily="18" charset="0"/>
              </a:rPr>
              <a:t>3</a:t>
            </a:r>
            <a:r>
              <a:rPr lang="ru-RU" sz="1400" dirty="0" smtClean="0">
                <a:latin typeface="Times New Roman" pitchFamily="18" charset="0"/>
                <a:cs typeface="Times New Roman" pitchFamily="18" charset="0"/>
              </a:rPr>
              <a:t>* 0,0703 Гкал/ м</a:t>
            </a:r>
            <a:r>
              <a:rPr lang="ru-RU" sz="1400" baseline="30000" dirty="0" smtClean="0">
                <a:latin typeface="Times New Roman" pitchFamily="18" charset="0"/>
                <a:cs typeface="Times New Roman" pitchFamily="18" charset="0"/>
              </a:rPr>
              <a:t>3</a:t>
            </a:r>
            <a:r>
              <a:rPr lang="ru-RU" sz="1400" dirty="0" smtClean="0">
                <a:latin typeface="Times New Roman" pitchFamily="18" charset="0"/>
                <a:cs typeface="Times New Roman" pitchFamily="18" charset="0"/>
              </a:rPr>
              <a:t> = 22,34 Гкал. </a:t>
            </a:r>
          </a:p>
          <a:p>
            <a:pPr algn="ctr">
              <a:buNone/>
            </a:pPr>
            <a:r>
              <a:rPr lang="ru-RU" sz="1400" dirty="0" smtClean="0">
                <a:latin typeface="Times New Roman" pitchFamily="18" charset="0"/>
                <a:cs typeface="Times New Roman" pitchFamily="18" charset="0"/>
              </a:rPr>
              <a:t>Количество тепла отопления на дом составило: </a:t>
            </a:r>
          </a:p>
          <a:p>
            <a:pPr algn="ctr">
              <a:buNone/>
            </a:pPr>
            <a:r>
              <a:rPr lang="ru-RU" sz="1400" dirty="0" smtClean="0">
                <a:latin typeface="Times New Roman" pitchFamily="18" charset="0"/>
                <a:cs typeface="Times New Roman" pitchFamily="18" charset="0"/>
              </a:rPr>
              <a:t>150,90 Гкал – 22,34 Гкал = </a:t>
            </a:r>
            <a:r>
              <a:rPr lang="ru-RU" sz="1400" b="1" dirty="0" smtClean="0">
                <a:latin typeface="Times New Roman" pitchFamily="18" charset="0"/>
                <a:cs typeface="Times New Roman" pitchFamily="18" charset="0"/>
              </a:rPr>
              <a:t>128,56 Гкал. </a:t>
            </a:r>
          </a:p>
          <a:p>
            <a:pPr algn="ctr">
              <a:buNone/>
            </a:pPr>
            <a:r>
              <a:rPr lang="ru-RU" sz="1400" b="1" dirty="0" smtClean="0">
                <a:latin typeface="Times New Roman" pitchFamily="18" charset="0"/>
                <a:cs typeface="Times New Roman" pitchFamily="18" charset="0"/>
              </a:rPr>
              <a:t>Именно этот объем применяется для расчета тепловой энергии квартир в МКД.</a:t>
            </a:r>
          </a:p>
          <a:p>
            <a:pPr algn="ctr">
              <a:buNone/>
            </a:pPr>
            <a:r>
              <a:rPr lang="ru-RU" sz="1400" dirty="0" smtClean="0">
                <a:latin typeface="Times New Roman" pitchFamily="18" charset="0"/>
                <a:cs typeface="Times New Roman" pitchFamily="18" charset="0"/>
              </a:rPr>
              <a:t>Далее представлен расчет индивидуального потребления тепла по рассматриваемой квартире</a:t>
            </a:r>
            <a:r>
              <a:rPr lang="ru-RU" sz="1400" b="1"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a:t>
            </a:r>
          </a:p>
          <a:p>
            <a:pPr algn="ctr">
              <a:buNone/>
            </a:pPr>
            <a:r>
              <a:rPr lang="en-US" sz="1400" dirty="0" smtClean="0">
                <a:latin typeface="Times New Roman" pitchFamily="18" charset="0"/>
                <a:cs typeface="Times New Roman" pitchFamily="18" charset="0"/>
              </a:rPr>
              <a:t>V</a:t>
            </a:r>
            <a:r>
              <a:rPr lang="ru-RU" sz="1400" baseline="30000" dirty="0" err="1" smtClean="0">
                <a:latin typeface="Times New Roman" pitchFamily="18" charset="0"/>
                <a:cs typeface="Times New Roman" pitchFamily="18" charset="0"/>
              </a:rPr>
              <a:t>д</a:t>
            </a:r>
            <a:r>
              <a:rPr lang="ru-RU" sz="1400" dirty="0" smtClean="0">
                <a:latin typeface="Times New Roman" pitchFamily="18" charset="0"/>
                <a:cs typeface="Times New Roman" pitchFamily="18" charset="0"/>
              </a:rPr>
              <a:t> = 128,56Гкал;</a:t>
            </a:r>
          </a:p>
          <a:p>
            <a:pPr algn="ctr">
              <a:buNone/>
            </a:pPr>
            <a:r>
              <a:rPr lang="en-US" sz="1400" dirty="0" smtClean="0">
                <a:latin typeface="Times New Roman" pitchFamily="18" charset="0"/>
                <a:cs typeface="Times New Roman" pitchFamily="18" charset="0"/>
              </a:rPr>
              <a:t>S</a:t>
            </a:r>
            <a:r>
              <a:rPr lang="en-US" sz="1400" baseline="30000" dirty="0" smtClean="0">
                <a:latin typeface="Times New Roman" pitchFamily="18" charset="0"/>
                <a:cs typeface="Times New Roman" pitchFamily="18" charset="0"/>
              </a:rPr>
              <a:t>i</a:t>
            </a:r>
            <a:r>
              <a:rPr lang="ru-RU" sz="1400" dirty="0" smtClean="0">
                <a:latin typeface="Times New Roman" pitchFamily="18" charset="0"/>
                <a:cs typeface="Times New Roman" pitchFamily="18" charset="0"/>
              </a:rPr>
              <a:t> = 47,60 м</a:t>
            </a:r>
            <a:r>
              <a:rPr lang="ru-RU" sz="1400" baseline="30000" dirty="0" smtClean="0">
                <a:latin typeface="Times New Roman" pitchFamily="18" charset="0"/>
                <a:cs typeface="Times New Roman" pitchFamily="18" charset="0"/>
              </a:rPr>
              <a:t>2</a:t>
            </a:r>
            <a:r>
              <a:rPr lang="ru-RU" sz="1400" dirty="0" smtClean="0">
                <a:latin typeface="Times New Roman" pitchFamily="18" charset="0"/>
                <a:cs typeface="Times New Roman" pitchFamily="18" charset="0"/>
              </a:rPr>
              <a:t> (общая площадь квартиры );</a:t>
            </a:r>
          </a:p>
          <a:p>
            <a:pPr algn="ctr">
              <a:buNone/>
            </a:pPr>
            <a:r>
              <a:rPr lang="en-US" sz="1400" dirty="0" smtClean="0">
                <a:latin typeface="Times New Roman" pitchFamily="18" charset="0"/>
                <a:cs typeface="Times New Roman" pitchFamily="18" charset="0"/>
              </a:rPr>
              <a:t>S</a:t>
            </a:r>
            <a:r>
              <a:rPr lang="ru-RU" sz="1400" baseline="30000" dirty="0" smtClean="0">
                <a:latin typeface="Times New Roman" pitchFamily="18" charset="0"/>
                <a:cs typeface="Times New Roman" pitchFamily="18" charset="0"/>
              </a:rPr>
              <a:t>об</a:t>
            </a:r>
            <a:r>
              <a:rPr lang="ru-RU" sz="1400" dirty="0" smtClean="0">
                <a:latin typeface="Times New Roman" pitchFamily="18" charset="0"/>
                <a:cs typeface="Times New Roman" pitchFamily="18" charset="0"/>
              </a:rPr>
              <a:t> = 3 419,50 м</a:t>
            </a:r>
            <a:r>
              <a:rPr lang="ru-RU" sz="1400" baseline="30000" dirty="0" smtClean="0">
                <a:latin typeface="Times New Roman" pitchFamily="18" charset="0"/>
                <a:cs typeface="Times New Roman" pitchFamily="18" charset="0"/>
              </a:rPr>
              <a:t>2</a:t>
            </a:r>
            <a:r>
              <a:rPr lang="ru-RU" sz="1400" dirty="0" smtClean="0">
                <a:latin typeface="Times New Roman" pitchFamily="18" charset="0"/>
                <a:cs typeface="Times New Roman" pitchFamily="18" charset="0"/>
              </a:rPr>
              <a:t>;</a:t>
            </a:r>
          </a:p>
          <a:p>
            <a:pPr algn="ctr">
              <a:buNone/>
            </a:pPr>
            <a:r>
              <a:rPr lang="en-US" sz="1400" dirty="0" smtClean="0">
                <a:latin typeface="Times New Roman" pitchFamily="18" charset="0"/>
                <a:cs typeface="Times New Roman" pitchFamily="18" charset="0"/>
              </a:rPr>
              <a:t>Pi </a:t>
            </a:r>
            <a:r>
              <a:rPr lang="ru-RU" sz="1400" dirty="0" smtClean="0">
                <a:latin typeface="Times New Roman" pitchFamily="18" charset="0"/>
                <a:cs typeface="Times New Roman" pitchFamily="18" charset="0"/>
              </a:rPr>
              <a:t>= 128,56 Гкал * 47,60 м</a:t>
            </a:r>
            <a:r>
              <a:rPr lang="ru-RU" sz="1400" baseline="30000" dirty="0" smtClean="0">
                <a:latin typeface="Times New Roman" pitchFamily="18" charset="0"/>
                <a:cs typeface="Times New Roman" pitchFamily="18" charset="0"/>
              </a:rPr>
              <a:t>2</a:t>
            </a:r>
            <a:r>
              <a:rPr lang="ru-RU" sz="1400" dirty="0" smtClean="0">
                <a:latin typeface="Times New Roman" pitchFamily="18" charset="0"/>
                <a:cs typeface="Times New Roman" pitchFamily="18" charset="0"/>
              </a:rPr>
              <a:t> / 3 419,50 м</a:t>
            </a:r>
            <a:r>
              <a:rPr lang="ru-RU" sz="1400" baseline="30000" dirty="0" smtClean="0">
                <a:latin typeface="Times New Roman" pitchFamily="18" charset="0"/>
                <a:cs typeface="Times New Roman" pitchFamily="18" charset="0"/>
              </a:rPr>
              <a:t>2</a:t>
            </a:r>
            <a:r>
              <a:rPr lang="ru-RU" sz="1400" dirty="0" smtClean="0">
                <a:latin typeface="Times New Roman" pitchFamily="18" charset="0"/>
                <a:cs typeface="Times New Roman" pitchFamily="18" charset="0"/>
              </a:rPr>
              <a:t> = 1,790 Гкал.</a:t>
            </a:r>
            <a:endParaRPr lang="ru-RU" sz="1400" dirty="0"/>
          </a:p>
        </p:txBody>
      </p:sp>
      <p:pic>
        <p:nvPicPr>
          <p:cNvPr id="4" name="Picture 2"/>
          <p:cNvPicPr>
            <a:picLocks noChangeAspect="1" noChangeArrowheads="1"/>
          </p:cNvPicPr>
          <p:nvPr/>
        </p:nvPicPr>
        <p:blipFill>
          <a:blip r:embed="rId2" cstate="print"/>
          <a:srcRect/>
          <a:stretch>
            <a:fillRect/>
          </a:stretch>
        </p:blipFill>
        <p:spPr bwMode="auto">
          <a:xfrm>
            <a:off x="304800" y="304800"/>
            <a:ext cx="8305800"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28600" y="304800"/>
            <a:ext cx="8610600" cy="6169152"/>
          </a:xfrm>
        </p:spPr>
        <p:txBody>
          <a:bodyPr/>
          <a:lstStyle/>
          <a:p>
            <a:pPr algn="just">
              <a:buNone/>
            </a:pPr>
            <a:r>
              <a:rPr lang="ru-RU" sz="2600" dirty="0" smtClean="0">
                <a:latin typeface="Times New Roman" pitchFamily="18" charset="0"/>
                <a:cs typeface="Times New Roman" pitchFamily="18" charset="0"/>
              </a:rPr>
              <a:t>	   </a:t>
            </a:r>
          </a:p>
          <a:p>
            <a:pPr algn="just">
              <a:buNone/>
            </a:pPr>
            <a:r>
              <a:rPr lang="ru-RU" sz="2600"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Также ежемесячно </a:t>
            </a:r>
            <a:r>
              <a:rPr lang="ru-RU" sz="2600" dirty="0" smtClean="0">
                <a:latin typeface="Times New Roman" pitchFamily="18" charset="0"/>
                <a:cs typeface="Times New Roman" pitchFamily="18" charset="0"/>
              </a:rPr>
              <a:t>в бухгалтерию ООО «ЕРИЦ» </a:t>
            </a:r>
            <a:r>
              <a:rPr lang="ru-RU" sz="2600" dirty="0" smtClean="0">
                <a:latin typeface="Times New Roman" pitchFamily="18" charset="0"/>
                <a:cs typeface="Times New Roman" pitchFamily="18" charset="0"/>
              </a:rPr>
              <a:t>предоставляются </a:t>
            </a:r>
            <a:r>
              <a:rPr lang="ru-RU" sz="2600" dirty="0" smtClean="0">
                <a:latin typeface="Times New Roman" pitchFamily="18" charset="0"/>
                <a:cs typeface="Times New Roman" pitchFamily="18" charset="0"/>
              </a:rPr>
              <a:t>акты с показаниями </a:t>
            </a:r>
            <a:r>
              <a:rPr lang="ru-RU" sz="2600" dirty="0" err="1" smtClean="0">
                <a:latin typeface="Times New Roman" pitchFamily="18" charset="0"/>
                <a:cs typeface="Times New Roman" pitchFamily="18" charset="0"/>
              </a:rPr>
              <a:t>общедомового</a:t>
            </a:r>
            <a:r>
              <a:rPr lang="ru-RU" sz="2600" dirty="0" smtClean="0">
                <a:latin typeface="Times New Roman" pitchFamily="18" charset="0"/>
                <a:cs typeface="Times New Roman" pitchFamily="18" charset="0"/>
              </a:rPr>
              <a:t> прибор учета на холодное водоснабжение (см. слайд № 33). </a:t>
            </a:r>
            <a:r>
              <a:rPr lang="ru-RU" sz="2600" dirty="0" smtClean="0">
                <a:latin typeface="Times New Roman" pitchFamily="18" charset="0"/>
                <a:cs typeface="Times New Roman" pitchFamily="18" charset="0"/>
              </a:rPr>
              <a:t> В данном примере:</a:t>
            </a:r>
            <a:endParaRPr lang="ru-RU" sz="2600" dirty="0" smtClean="0">
              <a:latin typeface="Times New Roman" pitchFamily="18" charset="0"/>
              <a:cs typeface="Times New Roman" pitchFamily="18" charset="0"/>
            </a:endParaRPr>
          </a:p>
          <a:p>
            <a:pPr algn="just">
              <a:buFont typeface="Wingdings" pitchFamily="2" charset="2"/>
              <a:buChar char="ü"/>
            </a:pPr>
            <a:r>
              <a:rPr lang="ru-RU" sz="2600" dirty="0" smtClean="0">
                <a:latin typeface="Times New Roman" pitchFamily="18" charset="0"/>
                <a:cs typeface="Times New Roman" pitchFamily="18" charset="0"/>
              </a:rPr>
              <a:t>    Объём </a:t>
            </a:r>
            <a:r>
              <a:rPr lang="ru-RU" sz="2600" dirty="0" smtClean="0">
                <a:latin typeface="Times New Roman" pitchFamily="18" charset="0"/>
                <a:cs typeface="Times New Roman" pitchFamily="18" charset="0"/>
              </a:rPr>
              <a:t>всего водоснабжения</a:t>
            </a:r>
            <a:r>
              <a:rPr lang="ru-RU" sz="2600"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поступившего в дом по акту составляет </a:t>
            </a:r>
            <a:r>
              <a:rPr lang="ru-RU" sz="2600" b="1" dirty="0" smtClean="0">
                <a:latin typeface="Times New Roman" pitchFamily="18" charset="0"/>
                <a:cs typeface="Times New Roman" pitchFamily="18" charset="0"/>
              </a:rPr>
              <a:t>787,00</a:t>
            </a:r>
            <a:r>
              <a:rPr lang="ru-RU" sz="2600" dirty="0" smtClean="0">
                <a:latin typeface="Times New Roman" pitchFamily="18" charset="0"/>
                <a:cs typeface="Times New Roman" pitchFamily="18" charset="0"/>
              </a:rPr>
              <a:t> </a:t>
            </a:r>
            <a:r>
              <a:rPr lang="ru-RU" sz="2600" b="1" dirty="0" smtClean="0">
                <a:latin typeface="Times New Roman" pitchFamily="18" charset="0"/>
                <a:cs typeface="Times New Roman" pitchFamily="18" charset="0"/>
              </a:rPr>
              <a:t>м</a:t>
            </a:r>
            <a:r>
              <a:rPr lang="ru-RU" sz="2600" b="1" baseline="30000" dirty="0" smtClean="0">
                <a:latin typeface="Times New Roman" pitchFamily="18" charset="0"/>
                <a:cs typeface="Times New Roman" pitchFamily="18" charset="0"/>
              </a:rPr>
              <a:t>3</a:t>
            </a:r>
            <a:r>
              <a:rPr lang="ru-RU" sz="2600" baseline="30000"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 .</a:t>
            </a:r>
          </a:p>
          <a:p>
            <a:pPr algn="just">
              <a:buFont typeface="Wingdings" pitchFamily="2" charset="2"/>
              <a:buChar char="ü"/>
            </a:pPr>
            <a:r>
              <a:rPr lang="ru-RU" sz="2600" dirty="0" smtClean="0">
                <a:latin typeface="Times New Roman" pitchFamily="18" charset="0"/>
                <a:cs typeface="Times New Roman" pitchFamily="18" charset="0"/>
              </a:rPr>
              <a:t>    Объём горячего водоснабжения, потреблённый МКД,  как упоминалось ранее равен </a:t>
            </a:r>
            <a:r>
              <a:rPr lang="ru-RU" sz="2600" b="1" dirty="0" smtClean="0">
                <a:latin typeface="Times New Roman" pitchFamily="18" charset="0"/>
                <a:cs typeface="Times New Roman" pitchFamily="18" charset="0"/>
              </a:rPr>
              <a:t>317,80 м</a:t>
            </a:r>
            <a:r>
              <a:rPr lang="ru-RU" sz="2600" b="1" baseline="30000" dirty="0" smtClean="0">
                <a:latin typeface="Times New Roman" pitchFamily="18" charset="0"/>
                <a:cs typeface="Times New Roman" pitchFamily="18" charset="0"/>
              </a:rPr>
              <a:t>3</a:t>
            </a:r>
            <a:r>
              <a:rPr lang="ru-RU" sz="2600" b="1"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(см. слайд № 30).</a:t>
            </a:r>
          </a:p>
          <a:p>
            <a:pPr algn="just">
              <a:buFont typeface="Wingdings" pitchFamily="2" charset="2"/>
              <a:buChar char="ü"/>
            </a:pPr>
            <a:r>
              <a:rPr lang="ru-RU" sz="2600" dirty="0" smtClean="0">
                <a:latin typeface="Times New Roman" pitchFamily="18" charset="0"/>
                <a:cs typeface="Times New Roman" pitchFamily="18" charset="0"/>
              </a:rPr>
              <a:t>    Следуя «нехитрыми» арифметическими действиями рассчитываем объём </a:t>
            </a:r>
            <a:r>
              <a:rPr lang="ru-RU" sz="2600" smtClean="0">
                <a:latin typeface="Times New Roman" pitchFamily="18" charset="0"/>
                <a:cs typeface="Times New Roman" pitchFamily="18" charset="0"/>
              </a:rPr>
              <a:t>холодного </a:t>
            </a:r>
            <a:r>
              <a:rPr lang="ru-RU" sz="2600" smtClean="0">
                <a:latin typeface="Times New Roman" pitchFamily="18" charset="0"/>
                <a:cs typeface="Times New Roman" pitchFamily="18" charset="0"/>
              </a:rPr>
              <a:t>водоснабжения:       787,00 </a:t>
            </a:r>
            <a:r>
              <a:rPr lang="ru-RU" sz="2600" dirty="0" smtClean="0">
                <a:latin typeface="Times New Roman" pitchFamily="18" charset="0"/>
                <a:cs typeface="Times New Roman" pitchFamily="18" charset="0"/>
              </a:rPr>
              <a:t>м</a:t>
            </a:r>
            <a:r>
              <a:rPr lang="ru-RU" sz="2600" baseline="30000" dirty="0" smtClean="0">
                <a:latin typeface="Times New Roman" pitchFamily="18" charset="0"/>
                <a:cs typeface="Times New Roman" pitchFamily="18" charset="0"/>
              </a:rPr>
              <a:t>3 </a:t>
            </a:r>
            <a:r>
              <a:rPr lang="ru-RU" sz="2600" dirty="0" smtClean="0">
                <a:latin typeface="Times New Roman" pitchFamily="18" charset="0"/>
                <a:cs typeface="Times New Roman" pitchFamily="18" charset="0"/>
              </a:rPr>
              <a:t> - 317,80 м</a:t>
            </a:r>
            <a:r>
              <a:rPr lang="ru-RU" sz="2600" baseline="30000" dirty="0" smtClean="0">
                <a:latin typeface="Times New Roman" pitchFamily="18" charset="0"/>
                <a:cs typeface="Times New Roman" pitchFamily="18" charset="0"/>
              </a:rPr>
              <a:t>3</a:t>
            </a:r>
            <a:r>
              <a:rPr lang="ru-RU" sz="2600" dirty="0" smtClean="0">
                <a:latin typeface="Times New Roman" pitchFamily="18" charset="0"/>
                <a:cs typeface="Times New Roman" pitchFamily="18" charset="0"/>
              </a:rPr>
              <a:t> = </a:t>
            </a:r>
            <a:r>
              <a:rPr lang="ru-RU" sz="2600" b="1" dirty="0" smtClean="0">
                <a:latin typeface="Times New Roman" pitchFamily="18" charset="0"/>
                <a:cs typeface="Times New Roman" pitchFamily="18" charset="0"/>
              </a:rPr>
              <a:t>469,20 м</a:t>
            </a:r>
            <a:r>
              <a:rPr lang="ru-RU" sz="2600" b="1" baseline="30000" dirty="0" smtClean="0">
                <a:latin typeface="Times New Roman" pitchFamily="18" charset="0"/>
                <a:cs typeface="Times New Roman" pitchFamily="18" charset="0"/>
              </a:rPr>
              <a:t>3</a:t>
            </a:r>
            <a:r>
              <a:rPr lang="ru-RU" sz="2600" b="1"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a:t>
            </a:r>
          </a:p>
          <a:p>
            <a:pPr>
              <a:buNone/>
            </a:pP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Прямоугольник 4"/>
          <p:cNvSpPr/>
          <p:nvPr/>
        </p:nvSpPr>
        <p:spPr>
          <a:xfrm>
            <a:off x="0" y="3429000"/>
            <a:ext cx="9144000" cy="304800"/>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467600" y="838200"/>
            <a:ext cx="1676400" cy="609600"/>
          </a:xfrm>
          <a:prstGeom prst="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5181600" y="1219200"/>
            <a:ext cx="1066800" cy="228600"/>
          </a:xfrm>
          <a:prstGeom prst="ellipse">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6477000" y="1219200"/>
            <a:ext cx="838200" cy="228600"/>
          </a:xfrm>
          <a:prstGeom prst="ellipse">
            <a:avLst/>
          </a:pr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4800" y="304800"/>
            <a:ext cx="8305800" cy="6245352"/>
          </a:xfrm>
        </p:spPr>
        <p:txBody>
          <a:bodyPr/>
          <a:lstStyle/>
          <a:p>
            <a:pPr algn="just">
              <a:buNone/>
            </a:pPr>
            <a:r>
              <a:rPr lang="ru-RU" sz="16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В доме № 13а по ул. Молодежная </a:t>
            </a:r>
            <a:r>
              <a:rPr lang="ru-RU" sz="2000" u="sng" dirty="0" smtClean="0">
                <a:latin typeface="Times New Roman" pitchFamily="18" charset="0"/>
                <a:cs typeface="Times New Roman" pitchFamily="18" charset="0"/>
              </a:rPr>
              <a:t>установлены </a:t>
            </a:r>
            <a:r>
              <a:rPr lang="ru-RU" sz="2000" u="sng" dirty="0" err="1" smtClean="0">
                <a:latin typeface="Times New Roman" pitchFamily="18" charset="0"/>
                <a:cs typeface="Times New Roman" pitchFamily="18" charset="0"/>
              </a:rPr>
              <a:t>общедомовые</a:t>
            </a:r>
            <a:r>
              <a:rPr lang="ru-RU" sz="2000" u="sng" dirty="0" smtClean="0">
                <a:latin typeface="Times New Roman" pitchFamily="18" charset="0"/>
                <a:cs typeface="Times New Roman" pitchFamily="18" charset="0"/>
              </a:rPr>
              <a:t> приборы учета горячего и холодного водоснабжения.</a:t>
            </a:r>
            <a:r>
              <a:rPr lang="ru-RU" sz="2000" dirty="0" smtClean="0">
                <a:latin typeface="Times New Roman" pitchFamily="18" charset="0"/>
                <a:cs typeface="Times New Roman" pitchFamily="18" charset="0"/>
              </a:rPr>
              <a:t> Начисления платы за услуги холодного и горячего водоснабжения по показаниям ОПУ на </a:t>
            </a:r>
            <a:r>
              <a:rPr lang="ru-RU" sz="2000" dirty="0" err="1" smtClean="0">
                <a:latin typeface="Times New Roman" pitchFamily="18" charset="0"/>
                <a:cs typeface="Times New Roman" pitchFamily="18" charset="0"/>
              </a:rPr>
              <a:t>общедомовые</a:t>
            </a:r>
            <a:r>
              <a:rPr lang="ru-RU" sz="2000" dirty="0" smtClean="0">
                <a:latin typeface="Times New Roman" pitchFamily="18" charset="0"/>
                <a:cs typeface="Times New Roman" pitchFamily="18" charset="0"/>
              </a:rPr>
              <a:t> нужды производится согласно п. 42-48, п. 54 Правил предоставления коммунальных услуг собственникам и пользователям помещений в многоквартирных домах и жилых домов, утвержденных Постановлением Правительства РФ № 354 от 06.05.2011 г. </a:t>
            </a:r>
          </a:p>
          <a:p>
            <a:pPr algn="just">
              <a:buNone/>
            </a:pPr>
            <a:r>
              <a:rPr lang="ru-RU" sz="2000" dirty="0" smtClean="0">
                <a:latin typeface="Times New Roman" pitchFamily="18" charset="0"/>
                <a:cs typeface="Times New Roman" pitchFamily="18" charset="0"/>
              </a:rPr>
              <a:t>             Объем воды, отнесенной  на </a:t>
            </a:r>
            <a:r>
              <a:rPr lang="ru-RU" sz="2000" dirty="0" err="1" smtClean="0">
                <a:latin typeface="Times New Roman" pitchFamily="18" charset="0"/>
                <a:cs typeface="Times New Roman" pitchFamily="18" charset="0"/>
              </a:rPr>
              <a:t>общедомовые</a:t>
            </a:r>
            <a:r>
              <a:rPr lang="ru-RU" sz="2000" dirty="0" smtClean="0">
                <a:latin typeface="Times New Roman" pitchFamily="18" charset="0"/>
                <a:cs typeface="Times New Roman" pitchFamily="18" charset="0"/>
              </a:rPr>
              <a:t> нужды (ОДН), определяется как разница между объемом воды по </a:t>
            </a:r>
            <a:r>
              <a:rPr lang="ru-RU" sz="2000" dirty="0" err="1" smtClean="0">
                <a:latin typeface="Times New Roman" pitchFamily="18" charset="0"/>
                <a:cs typeface="Times New Roman" pitchFamily="18" charset="0"/>
              </a:rPr>
              <a:t>общедомовому</a:t>
            </a:r>
            <a:r>
              <a:rPr lang="ru-RU" sz="2000" dirty="0" smtClean="0">
                <a:latin typeface="Times New Roman" pitchFamily="18" charset="0"/>
                <a:cs typeface="Times New Roman" pitchFamily="18" charset="0"/>
              </a:rPr>
              <a:t> прибору учета и суммой объемов индивидуальных приборов учета. </a:t>
            </a:r>
          </a:p>
          <a:p>
            <a:pPr algn="just">
              <a:buNone/>
            </a:pPr>
            <a:r>
              <a:rPr lang="ru-RU" sz="2000" dirty="0" smtClean="0">
                <a:latin typeface="Times New Roman" pitchFamily="18" charset="0"/>
                <a:cs typeface="Times New Roman" pitchFamily="18" charset="0"/>
              </a:rPr>
              <a:t>             При расчетах ОДН на холодное и горячее водоснабжение использовались       п. 11 и п. 13 приложения № 2 к Постановлению Правительства РФ от 6 мая 2011г. № 354, а именно формулы: 11 и 12. </a:t>
            </a:r>
          </a:p>
          <a:p>
            <a:pPr algn="just">
              <a:buNone/>
            </a:pPr>
            <a:r>
              <a:rPr lang="ru-RU" sz="2000" dirty="0" smtClean="0">
                <a:latin typeface="Times New Roman" pitchFamily="18" charset="0"/>
                <a:cs typeface="Times New Roman" pitchFamily="18" charset="0"/>
              </a:rPr>
              <a:t>              В соответствии с п. 44 ПП РФ № 354 объем </a:t>
            </a:r>
            <a:r>
              <a:rPr lang="ru-RU" sz="2000" dirty="0" err="1" smtClean="0">
                <a:latin typeface="Times New Roman" pitchFamily="18" charset="0"/>
                <a:cs typeface="Times New Roman" pitchFamily="18" charset="0"/>
              </a:rPr>
              <a:t>общедомовых</a:t>
            </a:r>
            <a:r>
              <a:rPr lang="ru-RU" sz="2000" dirty="0" smtClean="0">
                <a:latin typeface="Times New Roman" pitchFamily="18" charset="0"/>
                <a:cs typeface="Times New Roman" pitchFamily="18" charset="0"/>
              </a:rPr>
              <a:t> нужд не должен превышать утвержденный норматив на </a:t>
            </a:r>
            <a:r>
              <a:rPr lang="ru-RU" sz="2000" dirty="0" err="1" smtClean="0">
                <a:latin typeface="Times New Roman" pitchFamily="18" charset="0"/>
                <a:cs typeface="Times New Roman" pitchFamily="18" charset="0"/>
              </a:rPr>
              <a:t>общедомовые</a:t>
            </a:r>
            <a:r>
              <a:rPr lang="ru-RU" sz="2000" dirty="0" smtClean="0">
                <a:latin typeface="Times New Roman" pitchFamily="18" charset="0"/>
                <a:cs typeface="Times New Roman" pitchFamily="18" charset="0"/>
              </a:rPr>
              <a:t> нужды, </a:t>
            </a:r>
            <a:r>
              <a:rPr lang="ru-RU" sz="2000" b="1" dirty="0" smtClean="0">
                <a:latin typeface="Times New Roman" pitchFamily="18" charset="0"/>
                <a:cs typeface="Times New Roman" pitchFamily="18" charset="0"/>
              </a:rPr>
              <a:t>если иное не принято на общем собрании собственников многоквартирного дома. </a:t>
            </a:r>
            <a:endParaRPr lang="ru-RU" sz="2000"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52400"/>
            <a:ext cx="8382000" cy="6248400"/>
          </a:xfrm>
        </p:spPr>
        <p:txBody>
          <a:bodyPr/>
          <a:lstStyle/>
          <a:p>
            <a:pPr marL="0" algn="ctr">
              <a:lnSpc>
                <a:spcPts val="1500"/>
              </a:lnSpc>
              <a:buNone/>
            </a:pPr>
            <a:r>
              <a:rPr lang="ru-RU" sz="1400" b="1" dirty="0" smtClean="0">
                <a:latin typeface="Century Schoolbook" pitchFamily="18" charset="0"/>
              </a:rPr>
              <a:t>ОДН (</a:t>
            </a:r>
            <a:r>
              <a:rPr lang="ru-RU" sz="1400" b="1" dirty="0" err="1" smtClean="0">
                <a:latin typeface="Century Schoolbook" pitchFamily="18" charset="0"/>
              </a:rPr>
              <a:t>общедомовые</a:t>
            </a:r>
            <a:r>
              <a:rPr lang="ru-RU" sz="1400" b="1" dirty="0" smtClean="0">
                <a:latin typeface="Century Schoolbook" pitchFamily="18" charset="0"/>
              </a:rPr>
              <a:t> нужды) виды расчетов</a:t>
            </a:r>
            <a:r>
              <a:rPr lang="ru-RU" sz="1400" b="1" dirty="0" smtClean="0">
                <a:latin typeface="Century Schoolbook" pitchFamily="18" charset="0"/>
                <a:cs typeface="Times New Roman" pitchFamily="18" charset="0"/>
              </a:rPr>
              <a:t>     </a:t>
            </a:r>
          </a:p>
          <a:p>
            <a:pPr marL="0" algn="just">
              <a:buNone/>
            </a:pP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1.  </a:t>
            </a:r>
            <a:r>
              <a:rPr lang="ru-RU" sz="1200" b="1" dirty="0" smtClean="0">
                <a:latin typeface="Times New Roman" pitchFamily="18" charset="0"/>
                <a:cs typeface="Times New Roman" pitchFamily="18" charset="0"/>
              </a:rPr>
              <a:t>Если собственниками помещений на общем собрании голосованием принято решение рассчитываться  за  </a:t>
            </a:r>
            <a:r>
              <a:rPr lang="ru-RU" sz="1200" b="1" dirty="0" err="1" smtClean="0">
                <a:latin typeface="Times New Roman" pitchFamily="18" charset="0"/>
                <a:cs typeface="Times New Roman" pitchFamily="18" charset="0"/>
              </a:rPr>
              <a:t>общедомовые</a:t>
            </a:r>
            <a:r>
              <a:rPr lang="ru-RU" sz="1200" b="1" dirty="0" smtClean="0">
                <a:latin typeface="Times New Roman" pitchFamily="18" charset="0"/>
                <a:cs typeface="Times New Roman" pitchFamily="18" charset="0"/>
              </a:rPr>
              <a:t> нужды по нормативу, то в платежном документе будет отражены ОДН , рассчитанные по нормативу на места общего пользования в  размере, приходящиеся на каждое жилое и нежилое помещение. </a:t>
            </a:r>
          </a:p>
          <a:p>
            <a:pPr marL="0" indent="0" algn="just">
              <a:lnSpc>
                <a:spcPct val="150000"/>
              </a:lnSpc>
              <a:buNone/>
            </a:pPr>
            <a:r>
              <a:rPr lang="ru-RU" sz="1200" b="1"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Норматив рассчитывается на места общего пользования (МОП) дома. В блоке № 2 представлены данные для расчета МОП дома: </a:t>
            </a:r>
            <a:r>
              <a:rPr lang="en-US" sz="1200" dirty="0" smtClean="0">
                <a:latin typeface="Times New Roman" pitchFamily="18" charset="0"/>
                <a:cs typeface="Times New Roman" pitchFamily="18" charset="0"/>
              </a:rPr>
              <a:t>S</a:t>
            </a:r>
            <a:r>
              <a:rPr lang="ru-RU" sz="1200" dirty="0" smtClean="0">
                <a:latin typeface="Times New Roman" pitchFamily="18" charset="0"/>
                <a:cs typeface="Times New Roman" pitchFamily="18" charset="0"/>
              </a:rPr>
              <a:t> дома = 3419,50 м</a:t>
            </a:r>
            <a:r>
              <a:rPr lang="ru-RU" sz="1200" baseline="30000" dirty="0" smtClean="0">
                <a:latin typeface="Times New Roman" pitchFamily="18" charset="0"/>
                <a:cs typeface="Times New Roman" pitchFamily="18" charset="0"/>
              </a:rPr>
              <a:t>2</a:t>
            </a:r>
            <a:r>
              <a:rPr lang="ru-RU" sz="1200" dirty="0" smtClean="0">
                <a:latin typeface="Times New Roman" pitchFamily="18" charset="0"/>
                <a:cs typeface="Times New Roman" pitchFamily="18" charset="0"/>
              </a:rPr>
              <a:t> , коэффициент ОДН = 0,20945</a:t>
            </a:r>
          </a:p>
          <a:p>
            <a:pPr marL="0" indent="361950" algn="just">
              <a:lnSpc>
                <a:spcPct val="150000"/>
              </a:lnSpc>
              <a:buNone/>
            </a:pPr>
            <a:r>
              <a:rPr lang="ru-RU" sz="1200" dirty="0" smtClean="0">
                <a:latin typeface="Times New Roman" pitchFamily="18" charset="0"/>
                <a:cs typeface="Times New Roman" pitchFamily="18" charset="0"/>
              </a:rPr>
              <a:t>МОП дома ( лестницы, площадки, тамбуры) рассчитывается следующим образом: 3 419,50 м</a:t>
            </a:r>
            <a:r>
              <a:rPr lang="ru-RU" sz="1200" baseline="30000" dirty="0" smtClean="0">
                <a:latin typeface="Times New Roman" pitchFamily="18" charset="0"/>
                <a:cs typeface="Times New Roman" pitchFamily="18" charset="0"/>
              </a:rPr>
              <a:t>2</a:t>
            </a:r>
            <a:r>
              <a:rPr lang="ru-RU" sz="1200" dirty="0" smtClean="0">
                <a:latin typeface="Times New Roman" pitchFamily="18" charset="0"/>
                <a:cs typeface="Times New Roman" pitchFamily="18" charset="0"/>
              </a:rPr>
              <a:t> * 0,20945 = 716,20 м</a:t>
            </a:r>
            <a:r>
              <a:rPr lang="ru-RU" sz="1200" baseline="30000" dirty="0" smtClean="0">
                <a:latin typeface="Times New Roman" pitchFamily="18" charset="0"/>
                <a:cs typeface="Times New Roman" pitchFamily="18" charset="0"/>
              </a:rPr>
              <a:t>2</a:t>
            </a:r>
            <a:r>
              <a:rPr lang="ru-RU" sz="1200" dirty="0" smtClean="0">
                <a:latin typeface="Times New Roman" pitchFamily="18" charset="0"/>
                <a:cs typeface="Times New Roman" pitchFamily="18" charset="0"/>
              </a:rPr>
              <a:t>.</a:t>
            </a:r>
          </a:p>
          <a:p>
            <a:pPr marL="0" indent="361950" algn="just">
              <a:lnSpc>
                <a:spcPct val="150000"/>
              </a:lnSpc>
              <a:buNone/>
            </a:pPr>
            <a:r>
              <a:rPr lang="ru-RU" sz="1200" dirty="0" smtClean="0">
                <a:latin typeface="Times New Roman" pitchFamily="18" charset="0"/>
                <a:cs typeface="Times New Roman" pitchFamily="18" charset="0"/>
              </a:rPr>
              <a:t>На слайде 18 представлен норматив потребления коммунальных услуг = 0,027 м</a:t>
            </a:r>
            <a:r>
              <a:rPr lang="ru-RU" sz="1200" baseline="30000" dirty="0" smtClean="0">
                <a:latin typeface="Times New Roman" pitchFamily="18" charset="0"/>
                <a:cs typeface="Times New Roman" pitchFamily="18" charset="0"/>
              </a:rPr>
              <a:t>3</a:t>
            </a:r>
            <a:r>
              <a:rPr lang="ru-RU" sz="1200" dirty="0" smtClean="0">
                <a:latin typeface="Times New Roman" pitchFamily="18" charset="0"/>
                <a:cs typeface="Times New Roman" pitchFamily="18" charset="0"/>
              </a:rPr>
              <a:t>/м</a:t>
            </a:r>
            <a:r>
              <a:rPr lang="ru-RU" sz="1200" baseline="30000" dirty="0" smtClean="0">
                <a:latin typeface="Times New Roman" pitchFamily="18" charset="0"/>
                <a:cs typeface="Times New Roman" pitchFamily="18" charset="0"/>
              </a:rPr>
              <a:t>2</a:t>
            </a:r>
          </a:p>
          <a:p>
            <a:pPr marL="0" indent="361950" algn="just">
              <a:lnSpc>
                <a:spcPct val="150000"/>
              </a:lnSpc>
              <a:buNone/>
            </a:pPr>
            <a:r>
              <a:rPr lang="ru-RU" sz="1200" dirty="0" smtClean="0">
                <a:latin typeface="Times New Roman" pitchFamily="18" charset="0"/>
                <a:cs typeface="Times New Roman" pitchFamily="18" charset="0"/>
              </a:rPr>
              <a:t>Норматив потребления холодного и горячего водоснабжения  на дом составляет:  0,027 м</a:t>
            </a:r>
            <a:r>
              <a:rPr lang="ru-RU" sz="1200" baseline="30000" dirty="0" smtClean="0">
                <a:latin typeface="Times New Roman" pitchFamily="18" charset="0"/>
                <a:cs typeface="Times New Roman" pitchFamily="18" charset="0"/>
              </a:rPr>
              <a:t>3</a:t>
            </a:r>
            <a:r>
              <a:rPr lang="ru-RU" sz="1200" dirty="0" smtClean="0">
                <a:latin typeface="Times New Roman" pitchFamily="18" charset="0"/>
                <a:cs typeface="Times New Roman" pitchFamily="18" charset="0"/>
              </a:rPr>
              <a:t>/м</a:t>
            </a:r>
            <a:r>
              <a:rPr lang="ru-RU" sz="1200" baseline="30000" dirty="0" smtClean="0">
                <a:latin typeface="Times New Roman" pitchFamily="18" charset="0"/>
                <a:cs typeface="Times New Roman" pitchFamily="18" charset="0"/>
              </a:rPr>
              <a:t>2</a:t>
            </a:r>
            <a:r>
              <a:rPr lang="ru-RU" sz="1200" dirty="0" smtClean="0">
                <a:latin typeface="Times New Roman" pitchFamily="18" charset="0"/>
                <a:cs typeface="Times New Roman" pitchFamily="18" charset="0"/>
              </a:rPr>
              <a:t> * 716,20 м</a:t>
            </a:r>
            <a:r>
              <a:rPr lang="ru-RU" sz="1200" baseline="30000" dirty="0" smtClean="0">
                <a:latin typeface="Times New Roman" pitchFamily="18" charset="0"/>
                <a:cs typeface="Times New Roman" pitchFamily="18" charset="0"/>
              </a:rPr>
              <a:t>2</a:t>
            </a:r>
            <a:r>
              <a:rPr lang="ru-RU" sz="1200" dirty="0" smtClean="0">
                <a:latin typeface="Times New Roman" pitchFamily="18" charset="0"/>
                <a:cs typeface="Times New Roman" pitchFamily="18" charset="0"/>
              </a:rPr>
              <a:t> = 19,3374 м</a:t>
            </a:r>
            <a:r>
              <a:rPr lang="ru-RU" sz="1200" baseline="30000" dirty="0" smtClean="0">
                <a:latin typeface="Times New Roman" pitchFamily="18" charset="0"/>
                <a:cs typeface="Times New Roman" pitchFamily="18" charset="0"/>
              </a:rPr>
              <a:t>3</a:t>
            </a:r>
            <a:r>
              <a:rPr lang="ru-RU" sz="1200" dirty="0" smtClean="0">
                <a:latin typeface="Times New Roman" pitchFamily="18" charset="0"/>
                <a:cs typeface="Times New Roman" pitchFamily="18" charset="0"/>
              </a:rPr>
              <a:t>. </a:t>
            </a:r>
          </a:p>
          <a:p>
            <a:pPr marL="0" indent="361950" algn="just">
              <a:lnSpc>
                <a:spcPct val="150000"/>
              </a:lnSpc>
              <a:buNone/>
            </a:pPr>
            <a:r>
              <a:rPr lang="ru-RU" sz="1200" dirty="0" smtClean="0">
                <a:latin typeface="Times New Roman" pitchFamily="18" charset="0"/>
                <a:cs typeface="Times New Roman" pitchFamily="18" charset="0"/>
              </a:rPr>
              <a:t>Представляем расчет начисления ОДН по квартире: 19,3374 м</a:t>
            </a:r>
            <a:r>
              <a:rPr lang="ru-RU" sz="1200" baseline="30000" dirty="0" smtClean="0">
                <a:latin typeface="Times New Roman" pitchFamily="18" charset="0"/>
                <a:cs typeface="Times New Roman" pitchFamily="18" charset="0"/>
              </a:rPr>
              <a:t>3</a:t>
            </a:r>
            <a:r>
              <a:rPr lang="ru-RU" sz="1200" dirty="0" smtClean="0">
                <a:latin typeface="Times New Roman" pitchFamily="18" charset="0"/>
                <a:cs typeface="Times New Roman" pitchFamily="18" charset="0"/>
              </a:rPr>
              <a:t> / 3 419,50 м</a:t>
            </a:r>
            <a:r>
              <a:rPr lang="ru-RU" sz="1200" baseline="30000" dirty="0" smtClean="0">
                <a:latin typeface="Times New Roman" pitchFamily="18" charset="0"/>
                <a:cs typeface="Times New Roman" pitchFamily="18" charset="0"/>
              </a:rPr>
              <a:t>2</a:t>
            </a:r>
            <a:r>
              <a:rPr lang="ru-RU" sz="1200" dirty="0" smtClean="0">
                <a:latin typeface="Times New Roman" pitchFamily="18" charset="0"/>
                <a:cs typeface="Times New Roman" pitchFamily="18" charset="0"/>
              </a:rPr>
              <a:t> (общая площадь дома)*47,60 м</a:t>
            </a:r>
            <a:r>
              <a:rPr lang="ru-RU" sz="1200" baseline="30000" dirty="0" smtClean="0">
                <a:latin typeface="Times New Roman" pitchFamily="18" charset="0"/>
                <a:cs typeface="Times New Roman" pitchFamily="18" charset="0"/>
              </a:rPr>
              <a:t>2 </a:t>
            </a:r>
            <a:r>
              <a:rPr lang="ru-RU" sz="1200" dirty="0" smtClean="0">
                <a:latin typeface="Times New Roman" pitchFamily="18" charset="0"/>
                <a:cs typeface="Times New Roman" pitchFamily="18" charset="0"/>
              </a:rPr>
              <a:t>(площадь квартиры  )</a:t>
            </a:r>
            <a:r>
              <a:rPr lang="ru-RU" sz="1200" baseline="300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 =  </a:t>
            </a:r>
            <a:r>
              <a:rPr lang="ru-RU" sz="1200" dirty="0" smtClean="0">
                <a:solidFill>
                  <a:srgbClr val="FF0000"/>
                </a:solidFill>
                <a:latin typeface="Times New Roman" pitchFamily="18" charset="0"/>
                <a:cs typeface="Times New Roman" pitchFamily="18" charset="0"/>
              </a:rPr>
              <a:t>0,27 м</a:t>
            </a:r>
            <a:r>
              <a:rPr lang="ru-RU" sz="1200" baseline="30000" dirty="0" smtClean="0">
                <a:solidFill>
                  <a:srgbClr val="FF0000"/>
                </a:solidFill>
                <a:latin typeface="Times New Roman" pitchFamily="18" charset="0"/>
                <a:cs typeface="Times New Roman" pitchFamily="18" charset="0"/>
              </a:rPr>
              <a:t>3</a:t>
            </a:r>
          </a:p>
          <a:p>
            <a:pPr marL="0" indent="446088" algn="just">
              <a:buNone/>
            </a:pPr>
            <a:r>
              <a:rPr lang="ru-RU" sz="1200" b="1" dirty="0" smtClean="0">
                <a:latin typeface="Times New Roman" pitchFamily="18" charset="0"/>
                <a:cs typeface="Times New Roman" pitchFamily="18" charset="0"/>
              </a:rPr>
              <a:t>2. Если принято решение, согласно п. 44 настоящих правил  о распределении объема коммунальной услуги, в размере превышения объема коммунальной услуги, предоставленной на ОДН, определенного исходя из показания общедомового прибора учета, над объемом, рассчитанным исходя из нормативов потребления коммунальной услуги, предоставленной на общедомовые нужды, </a:t>
            </a:r>
            <a:r>
              <a:rPr lang="ru-RU" sz="1200" b="1" i="1" dirty="0" smtClean="0">
                <a:latin typeface="Times New Roman" pitchFamily="18" charset="0"/>
                <a:cs typeface="Times New Roman" pitchFamily="18" charset="0"/>
              </a:rPr>
              <a:t>между всеми жилыми и нежилыми помещениями пропорционально размеру общей площади каждого жилого и нежилого помещения.</a:t>
            </a:r>
            <a:endParaRPr lang="ru-RU" sz="1200" i="1" dirty="0" smtClean="0">
              <a:latin typeface="Times New Roman" pitchFamily="18" charset="0"/>
              <a:cs typeface="Times New Roman" pitchFamily="18" charset="0"/>
            </a:endParaRPr>
          </a:p>
          <a:p>
            <a:pPr marL="0" indent="446088" algn="just">
              <a:lnSpc>
                <a:spcPct val="150000"/>
              </a:lnSpc>
              <a:buNone/>
            </a:pPr>
            <a:r>
              <a:rPr lang="ru-RU" sz="1200" dirty="0" smtClean="0">
                <a:latin typeface="Times New Roman" pitchFamily="18" charset="0"/>
                <a:cs typeface="Times New Roman" pitchFamily="18" charset="0"/>
              </a:rPr>
              <a:t>В этом случае в блоке 19 представлены объемы потребления:</a:t>
            </a:r>
            <a:endParaRPr lang="ru-RU" sz="1200" b="1" dirty="0" smtClean="0">
              <a:latin typeface="Times New Roman" pitchFamily="18" charset="0"/>
              <a:cs typeface="Times New Roman" pitchFamily="18" charset="0"/>
            </a:endParaRPr>
          </a:p>
          <a:p>
            <a:pPr marL="0" algn="just">
              <a:lnSpc>
                <a:spcPct val="150000"/>
              </a:lnSpc>
              <a:buNone/>
            </a:pPr>
            <a:r>
              <a:rPr lang="ru-RU" sz="1200" u="sng" dirty="0" smtClean="0">
                <a:latin typeface="Times New Roman" pitchFamily="18" charset="0"/>
                <a:cs typeface="Times New Roman" pitchFamily="18" charset="0"/>
              </a:rPr>
              <a:t>Общедомового прибора учета</a:t>
            </a:r>
            <a:r>
              <a:rPr lang="ru-RU" sz="1200" dirty="0" smtClean="0">
                <a:latin typeface="Times New Roman" pitchFamily="18" charset="0"/>
                <a:cs typeface="Times New Roman" pitchFamily="18" charset="0"/>
              </a:rPr>
              <a:t> холодной воды – 469,20 м</a:t>
            </a:r>
            <a:r>
              <a:rPr lang="ru-RU" sz="1200" baseline="30000" dirty="0" smtClean="0">
                <a:latin typeface="Times New Roman" pitchFamily="18" charset="0"/>
                <a:cs typeface="Times New Roman" pitchFamily="18" charset="0"/>
              </a:rPr>
              <a:t>3</a:t>
            </a:r>
            <a:r>
              <a:rPr lang="ru-RU" sz="1200" dirty="0" smtClean="0">
                <a:latin typeface="Times New Roman" pitchFamily="18" charset="0"/>
                <a:cs typeface="Times New Roman" pitchFamily="18" charset="0"/>
              </a:rPr>
              <a:t>.</a:t>
            </a:r>
          </a:p>
          <a:p>
            <a:pPr marL="0" algn="just">
              <a:lnSpc>
                <a:spcPct val="150000"/>
              </a:lnSpc>
              <a:buNone/>
            </a:pPr>
            <a:r>
              <a:rPr lang="ru-RU" sz="1200" u="sng" dirty="0" smtClean="0">
                <a:latin typeface="Times New Roman" pitchFamily="18" charset="0"/>
                <a:cs typeface="Times New Roman" pitchFamily="18" charset="0"/>
              </a:rPr>
              <a:t>Индивидуального прибора учета</a:t>
            </a:r>
            <a:r>
              <a:rPr lang="ru-RU" sz="1200" dirty="0" smtClean="0">
                <a:latin typeface="Times New Roman" pitchFamily="18" charset="0"/>
                <a:cs typeface="Times New Roman" pitchFamily="18" charset="0"/>
              </a:rPr>
              <a:t> холодной воды – 369,80 м</a:t>
            </a:r>
            <a:r>
              <a:rPr lang="ru-RU" sz="1200" baseline="30000" dirty="0" smtClean="0">
                <a:latin typeface="Times New Roman" pitchFamily="18" charset="0"/>
                <a:cs typeface="Times New Roman" pitchFamily="18" charset="0"/>
              </a:rPr>
              <a:t>3</a:t>
            </a:r>
            <a:endParaRPr lang="ru-RU" sz="1200" dirty="0" smtClean="0">
              <a:latin typeface="Times New Roman" pitchFamily="18" charset="0"/>
              <a:cs typeface="Times New Roman" pitchFamily="18" charset="0"/>
            </a:endParaRPr>
          </a:p>
          <a:p>
            <a:pPr marL="0" algn="just">
              <a:lnSpc>
                <a:spcPct val="150000"/>
              </a:lnSpc>
              <a:buNone/>
            </a:pPr>
            <a:r>
              <a:rPr lang="ru-RU" sz="1200" u="sng" dirty="0" smtClean="0">
                <a:latin typeface="Times New Roman" pitchFamily="18" charset="0"/>
                <a:cs typeface="Times New Roman" pitchFamily="18" charset="0"/>
              </a:rPr>
              <a:t>Норматив</a:t>
            </a:r>
            <a:r>
              <a:rPr lang="ru-RU" sz="1200" dirty="0" smtClean="0">
                <a:latin typeface="Times New Roman" pitchFamily="18" charset="0"/>
                <a:cs typeface="Times New Roman" pitchFamily="18" charset="0"/>
              </a:rPr>
              <a:t> индивидуального потребления холодной воды – 4,24 м</a:t>
            </a:r>
            <a:r>
              <a:rPr lang="ru-RU" sz="1200" baseline="30000" dirty="0" smtClean="0">
                <a:latin typeface="Times New Roman" pitchFamily="18" charset="0"/>
                <a:cs typeface="Times New Roman" pitchFamily="18" charset="0"/>
              </a:rPr>
              <a:t>3</a:t>
            </a:r>
            <a:r>
              <a:rPr lang="ru-RU" sz="1200" dirty="0" smtClean="0">
                <a:latin typeface="Times New Roman" pitchFamily="18" charset="0"/>
                <a:cs typeface="Times New Roman" pitchFamily="18" charset="0"/>
              </a:rPr>
              <a:t>. </a:t>
            </a:r>
          </a:p>
          <a:p>
            <a:pPr marL="0" indent="446088" algn="just">
              <a:lnSpc>
                <a:spcPct val="150000"/>
              </a:lnSpc>
              <a:buNone/>
            </a:pPr>
            <a:r>
              <a:rPr lang="ru-RU" sz="1200" dirty="0" smtClean="0">
                <a:latin typeface="Times New Roman" pitchFamily="18" charset="0"/>
                <a:cs typeface="Times New Roman" pitchFamily="18" charset="0"/>
              </a:rPr>
              <a:t>Количество холодного водоснабжения на общедомовые нужды составит: 469,20 – 369,80 – 4,24 = 95,16 м</a:t>
            </a:r>
            <a:r>
              <a:rPr lang="ru-RU" sz="1200" baseline="30000" dirty="0" smtClean="0">
                <a:latin typeface="Times New Roman" pitchFamily="18" charset="0"/>
                <a:cs typeface="Times New Roman" pitchFamily="18" charset="0"/>
              </a:rPr>
              <a:t>3</a:t>
            </a:r>
            <a:r>
              <a:rPr lang="ru-RU" sz="1200" dirty="0" smtClean="0">
                <a:latin typeface="Times New Roman" pitchFamily="18" charset="0"/>
                <a:cs typeface="Times New Roman" pitchFamily="18" charset="0"/>
              </a:rPr>
              <a:t>.</a:t>
            </a:r>
          </a:p>
          <a:p>
            <a:pPr marL="0" indent="446088" algn="just">
              <a:lnSpc>
                <a:spcPct val="150000"/>
              </a:lnSpc>
              <a:buNone/>
            </a:pPr>
            <a:r>
              <a:rPr lang="ru-RU" sz="1200" dirty="0" smtClean="0">
                <a:latin typeface="Times New Roman" pitchFamily="18" charset="0"/>
                <a:cs typeface="Times New Roman" pitchFamily="18" charset="0"/>
              </a:rPr>
              <a:t>Представляем расчет начисления ОДН по квартире: 95,16 / 3419,50 м</a:t>
            </a:r>
            <a:r>
              <a:rPr lang="ru-RU" sz="1200" baseline="30000" dirty="0" smtClean="0">
                <a:latin typeface="Times New Roman" pitchFamily="18" charset="0"/>
                <a:cs typeface="Times New Roman" pitchFamily="18" charset="0"/>
              </a:rPr>
              <a:t>2</a:t>
            </a:r>
            <a:r>
              <a:rPr lang="ru-RU" sz="1200" dirty="0" smtClean="0">
                <a:latin typeface="Times New Roman" pitchFamily="18" charset="0"/>
                <a:cs typeface="Times New Roman" pitchFamily="18" charset="0"/>
              </a:rPr>
              <a:t> * 47,60 м</a:t>
            </a:r>
            <a:r>
              <a:rPr lang="ru-RU" sz="1200" baseline="30000" dirty="0" smtClean="0">
                <a:latin typeface="Times New Roman" pitchFamily="18" charset="0"/>
                <a:cs typeface="Times New Roman" pitchFamily="18" charset="0"/>
              </a:rPr>
              <a:t>2  </a:t>
            </a:r>
            <a:r>
              <a:rPr lang="ru-RU" sz="1200" dirty="0" smtClean="0">
                <a:latin typeface="Times New Roman" pitchFamily="18" charset="0"/>
                <a:cs typeface="Times New Roman" pitchFamily="18" charset="0"/>
              </a:rPr>
              <a:t>= </a:t>
            </a:r>
            <a:r>
              <a:rPr lang="ru-RU" sz="1200" dirty="0" smtClean="0">
                <a:solidFill>
                  <a:srgbClr val="FF0000"/>
                </a:solidFill>
                <a:latin typeface="Times New Roman" pitchFamily="18" charset="0"/>
                <a:cs typeface="Times New Roman" pitchFamily="18" charset="0"/>
              </a:rPr>
              <a:t>1,32 м</a:t>
            </a:r>
            <a:r>
              <a:rPr lang="ru-RU" sz="1200" baseline="30000" dirty="0" smtClean="0">
                <a:solidFill>
                  <a:srgbClr val="FF0000"/>
                </a:solidFill>
                <a:latin typeface="Times New Roman" pitchFamily="18" charset="0"/>
                <a:cs typeface="Times New Roman" pitchFamily="18" charset="0"/>
              </a:rPr>
              <a:t>3</a:t>
            </a:r>
            <a:endParaRPr lang="ru-RU" sz="1200" dirty="0" smtClean="0">
              <a:solidFill>
                <a:srgbClr val="FF0000"/>
              </a:solidFill>
              <a:latin typeface="Times New Roman" pitchFamily="18" charset="0"/>
              <a:cs typeface="Times New Roman" pitchFamily="18" charset="0"/>
            </a:endParaRPr>
          </a:p>
          <a:p>
            <a:pPr marL="0" algn="just">
              <a:lnSpc>
                <a:spcPts val="1500"/>
              </a:lnSpc>
              <a:buNone/>
            </a:pPr>
            <a:endParaRPr lang="ru-RU" sz="1600" dirty="0" smtClean="0">
              <a:latin typeface="Times New Roman" pitchFamily="18" charset="0"/>
              <a:cs typeface="Times New Roman" pitchFamily="18" charset="0"/>
            </a:endParaRPr>
          </a:p>
          <a:p>
            <a:pPr marL="0" algn="just">
              <a:buNone/>
            </a:pPr>
            <a:endParaRPr lang="ru-RU" sz="1400" dirty="0" smtClean="0">
              <a:latin typeface="Times New Roman" pitchFamily="18" charset="0"/>
              <a:cs typeface="Times New Roman" pitchFamily="18" charset="0"/>
            </a:endParaRPr>
          </a:p>
          <a:p>
            <a:pPr marL="0" algn="just">
              <a:buNone/>
            </a:pPr>
            <a:endParaRPr lang="ru-RU" sz="1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sp>
        <p:nvSpPr>
          <p:cNvPr id="4" name="Содержимое 3"/>
          <p:cNvSpPr>
            <a:spLocks noGrp="1"/>
          </p:cNvSpPr>
          <p:nvPr>
            <p:ph sz="quarter" idx="1"/>
          </p:nvPr>
        </p:nvSpPr>
        <p:spPr/>
        <p:txBody>
          <a:bodyPr/>
          <a:lstStyle/>
          <a:p>
            <a:endParaRPr lang="ru-RU"/>
          </a:p>
        </p:txBody>
      </p:sp>
      <p:pic>
        <p:nvPicPr>
          <p:cNvPr id="4098" name="Picture 2"/>
          <p:cNvPicPr>
            <a:picLocks noChangeAspect="1" noChangeArrowheads="1"/>
          </p:cNvPicPr>
          <p:nvPr/>
        </p:nvPicPr>
        <p:blipFill>
          <a:blip r:embed="rId3" cstate="print"/>
          <a:srcRect/>
          <a:stretch>
            <a:fillRect/>
          </a:stretch>
        </p:blipFill>
        <p:spPr bwMode="auto">
          <a:xfrm>
            <a:off x="0" y="0"/>
            <a:ext cx="914400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7467600" cy="503238"/>
          </a:xfrm>
        </p:spPr>
        <p:txBody>
          <a:bodyPr>
            <a:normAutofit fontScale="90000"/>
          </a:bodyPr>
          <a:lstStyle/>
          <a:p>
            <a:pPr algn="ctr"/>
            <a:r>
              <a:rPr lang="ru-RU" dirty="0" smtClean="0"/>
              <a:t>НАЧИСЛЕНО</a:t>
            </a:r>
            <a:endParaRPr lang="ru-RU" dirty="0"/>
          </a:p>
        </p:txBody>
      </p:sp>
      <p:sp>
        <p:nvSpPr>
          <p:cNvPr id="3" name="Содержимое 2"/>
          <p:cNvSpPr>
            <a:spLocks noGrp="1"/>
          </p:cNvSpPr>
          <p:nvPr>
            <p:ph sz="quarter" idx="1"/>
          </p:nvPr>
        </p:nvSpPr>
        <p:spPr>
          <a:xfrm>
            <a:off x="152400" y="762000"/>
            <a:ext cx="8763000" cy="5711952"/>
          </a:xfrm>
        </p:spPr>
        <p:txBody>
          <a:bodyPr/>
          <a:lstStyle/>
          <a:p>
            <a:pPr>
              <a:lnSpc>
                <a:spcPct val="150000"/>
              </a:lnSpc>
              <a:buAutoNum type="arabicPeriod"/>
            </a:pPr>
            <a:r>
              <a:rPr lang="ru-RU" sz="1200" dirty="0" smtClean="0">
                <a:latin typeface="Times New Roman" pitchFamily="18" charset="0"/>
                <a:cs typeface="Times New Roman" pitchFamily="18" charset="0"/>
              </a:rPr>
              <a:t>34,21 руб. (тариф на содержание) * 47,60 м</a:t>
            </a:r>
            <a:r>
              <a:rPr lang="ru-RU" sz="1200" baseline="30000" dirty="0" smtClean="0">
                <a:latin typeface="Times New Roman" pitchFamily="18" charset="0"/>
                <a:cs typeface="Times New Roman" pitchFamily="18" charset="0"/>
              </a:rPr>
              <a:t>2  </a:t>
            </a:r>
            <a:r>
              <a:rPr lang="ru-RU" sz="1200" dirty="0" smtClean="0">
                <a:latin typeface="Times New Roman" pitchFamily="18" charset="0"/>
                <a:cs typeface="Times New Roman" pitchFamily="18" charset="0"/>
              </a:rPr>
              <a:t>(общая площадь квартиры)= </a:t>
            </a:r>
            <a:r>
              <a:rPr lang="ru-RU" sz="1200" b="1" dirty="0" smtClean="0">
                <a:latin typeface="Times New Roman" pitchFamily="18" charset="0"/>
                <a:cs typeface="Times New Roman" pitchFamily="18" charset="0"/>
              </a:rPr>
              <a:t>1 628,40 руб.</a:t>
            </a:r>
          </a:p>
          <a:p>
            <a:pPr>
              <a:lnSpc>
                <a:spcPct val="150000"/>
              </a:lnSpc>
              <a:buAutoNum type="arabicPeriod"/>
            </a:pPr>
            <a:r>
              <a:rPr lang="ru-RU" sz="1200" dirty="0" smtClean="0">
                <a:latin typeface="Times New Roman" pitchFamily="18" charset="0"/>
                <a:cs typeface="Times New Roman" pitchFamily="18" charset="0"/>
              </a:rPr>
              <a:t>7,50 руб. (тариф на текущий ремонт)  * 47,60 м</a:t>
            </a:r>
            <a:r>
              <a:rPr lang="ru-RU" sz="1200" baseline="30000" dirty="0" smtClean="0">
                <a:latin typeface="Times New Roman" pitchFamily="18" charset="0"/>
                <a:cs typeface="Times New Roman" pitchFamily="18" charset="0"/>
              </a:rPr>
              <a:t>2  </a:t>
            </a:r>
            <a:r>
              <a:rPr lang="ru-RU" sz="1200" dirty="0" smtClean="0">
                <a:latin typeface="Times New Roman" pitchFamily="18" charset="0"/>
                <a:cs typeface="Times New Roman" pitchFamily="18" charset="0"/>
              </a:rPr>
              <a:t>(общая площадь квартиры)= </a:t>
            </a:r>
            <a:r>
              <a:rPr lang="ru-RU" sz="1200" b="1" dirty="0" smtClean="0">
                <a:latin typeface="Times New Roman" pitchFamily="18" charset="0"/>
                <a:cs typeface="Times New Roman" pitchFamily="18" charset="0"/>
              </a:rPr>
              <a:t>357,00 руб.</a:t>
            </a:r>
          </a:p>
          <a:p>
            <a:pPr>
              <a:lnSpc>
                <a:spcPct val="150000"/>
              </a:lnSpc>
              <a:buAutoNum type="arabicPeriod"/>
            </a:pPr>
            <a:r>
              <a:rPr lang="ru-RU" sz="1200" dirty="0" smtClean="0">
                <a:latin typeface="Times New Roman" pitchFamily="18" charset="0"/>
                <a:cs typeface="Times New Roman" pitchFamily="18" charset="0"/>
              </a:rPr>
              <a:t>12,05 руб. (тариф на кап. ремонт) * 47,60 м</a:t>
            </a:r>
            <a:r>
              <a:rPr lang="ru-RU" sz="1200" baseline="30000" dirty="0" smtClean="0">
                <a:latin typeface="Times New Roman" pitchFamily="18" charset="0"/>
                <a:cs typeface="Times New Roman" pitchFamily="18" charset="0"/>
              </a:rPr>
              <a:t>2  </a:t>
            </a:r>
            <a:r>
              <a:rPr lang="ru-RU" sz="1200" dirty="0" smtClean="0">
                <a:latin typeface="Times New Roman" pitchFamily="18" charset="0"/>
                <a:cs typeface="Times New Roman" pitchFamily="18" charset="0"/>
              </a:rPr>
              <a:t>(общая площадь квартиры)=  </a:t>
            </a:r>
            <a:r>
              <a:rPr lang="ru-RU" sz="1200" b="1" dirty="0" smtClean="0">
                <a:latin typeface="Times New Roman" pitchFamily="18" charset="0"/>
                <a:cs typeface="Times New Roman" pitchFamily="18" charset="0"/>
              </a:rPr>
              <a:t>573,58 руб.</a:t>
            </a:r>
          </a:p>
          <a:p>
            <a:pPr>
              <a:lnSpc>
                <a:spcPct val="150000"/>
              </a:lnSpc>
              <a:buAutoNum type="arabicPeriod"/>
            </a:pPr>
            <a:r>
              <a:rPr lang="ru-RU" sz="1200" dirty="0" smtClean="0">
                <a:latin typeface="Times New Roman" pitchFamily="18" charset="0"/>
                <a:cs typeface="Times New Roman" pitchFamily="18" charset="0"/>
              </a:rPr>
              <a:t>143,33 руб. (тариф на горячую воду) * 4 м</a:t>
            </a:r>
            <a:r>
              <a:rPr lang="ru-RU" sz="1200" baseline="30000" dirty="0" smtClean="0">
                <a:latin typeface="Times New Roman" pitchFamily="18" charset="0"/>
                <a:cs typeface="Times New Roman" pitchFamily="18" charset="0"/>
              </a:rPr>
              <a:t>3</a:t>
            </a:r>
            <a:r>
              <a:rPr lang="ru-RU" sz="1200" dirty="0" smtClean="0">
                <a:latin typeface="Times New Roman" pitchFamily="18" charset="0"/>
                <a:cs typeface="Times New Roman" pitchFamily="18" charset="0"/>
              </a:rPr>
              <a:t> (расход горячей воды)= </a:t>
            </a:r>
            <a:r>
              <a:rPr lang="ru-RU" sz="1200" b="1" dirty="0" smtClean="0">
                <a:latin typeface="Times New Roman" pitchFamily="18" charset="0"/>
                <a:cs typeface="Times New Roman" pitchFamily="18" charset="0"/>
              </a:rPr>
              <a:t>573,32 руб.</a:t>
            </a:r>
          </a:p>
          <a:p>
            <a:pPr>
              <a:lnSpc>
                <a:spcPct val="150000"/>
              </a:lnSpc>
              <a:buAutoNum type="arabicPeriod"/>
            </a:pPr>
            <a:r>
              <a:rPr lang="ru-RU" sz="1200" dirty="0" smtClean="0">
                <a:latin typeface="Times New Roman" pitchFamily="18" charset="0"/>
                <a:cs typeface="Times New Roman" pitchFamily="18" charset="0"/>
              </a:rPr>
              <a:t>34,72 руб. (тариф на холодную воду) * 5 м</a:t>
            </a:r>
            <a:r>
              <a:rPr lang="ru-RU" sz="1200" baseline="30000" dirty="0" smtClean="0">
                <a:latin typeface="Times New Roman" pitchFamily="18" charset="0"/>
                <a:cs typeface="Times New Roman" pitchFamily="18" charset="0"/>
              </a:rPr>
              <a:t>3 </a:t>
            </a:r>
            <a:r>
              <a:rPr lang="ru-RU" sz="1200" dirty="0" smtClean="0">
                <a:latin typeface="Times New Roman" pitchFamily="18" charset="0"/>
                <a:cs typeface="Times New Roman" pitchFamily="18" charset="0"/>
              </a:rPr>
              <a:t>(расход холодной воды)= </a:t>
            </a:r>
            <a:r>
              <a:rPr lang="ru-RU" sz="1200" b="1" dirty="0" smtClean="0">
                <a:latin typeface="Times New Roman" pitchFamily="18" charset="0"/>
                <a:cs typeface="Times New Roman" pitchFamily="18" charset="0"/>
              </a:rPr>
              <a:t>173,60 руб.</a:t>
            </a:r>
          </a:p>
          <a:p>
            <a:pPr>
              <a:lnSpc>
                <a:spcPct val="150000"/>
              </a:lnSpc>
              <a:buAutoNum type="arabicPeriod"/>
            </a:pPr>
            <a:r>
              <a:rPr lang="ru-RU" sz="1200" dirty="0" smtClean="0">
                <a:latin typeface="Times New Roman" pitchFamily="18" charset="0"/>
                <a:cs typeface="Times New Roman" pitchFamily="18" charset="0"/>
              </a:rPr>
              <a:t>39,59 руб.(тариф на водоотведение) * 9 м</a:t>
            </a:r>
            <a:r>
              <a:rPr lang="ru-RU" sz="1200" baseline="30000" dirty="0" smtClean="0">
                <a:latin typeface="Times New Roman" pitchFamily="18" charset="0"/>
                <a:cs typeface="Times New Roman" pitchFamily="18" charset="0"/>
              </a:rPr>
              <a:t>3 </a:t>
            </a:r>
            <a:r>
              <a:rPr lang="ru-RU" sz="1200" dirty="0" smtClean="0">
                <a:latin typeface="Times New Roman" pitchFamily="18" charset="0"/>
                <a:cs typeface="Times New Roman" pitchFamily="18" charset="0"/>
              </a:rPr>
              <a:t>(расход горячая +холодная)= </a:t>
            </a:r>
            <a:r>
              <a:rPr lang="ru-RU" sz="1200" b="1" dirty="0" smtClean="0">
                <a:latin typeface="Times New Roman" pitchFamily="18" charset="0"/>
                <a:cs typeface="Times New Roman" pitchFamily="18" charset="0"/>
              </a:rPr>
              <a:t>356,31 руб.</a:t>
            </a:r>
          </a:p>
          <a:p>
            <a:pPr>
              <a:lnSpc>
                <a:spcPct val="150000"/>
              </a:lnSpc>
              <a:buAutoNum type="arabicPeriod"/>
            </a:pPr>
            <a:r>
              <a:rPr lang="ru-RU" sz="1200" dirty="0" smtClean="0">
                <a:latin typeface="Times New Roman" pitchFamily="18" charset="0"/>
                <a:cs typeface="Times New Roman" pitchFamily="18" charset="0"/>
              </a:rPr>
              <a:t>1,790 Гкал.(индивидуальное потребление тепла квартирой) * 1 545 руб.(тариф на 1 Гкал.)= </a:t>
            </a:r>
            <a:r>
              <a:rPr lang="ru-RU" sz="1200" b="1" dirty="0" smtClean="0">
                <a:latin typeface="Times New Roman" pitchFamily="18" charset="0"/>
                <a:cs typeface="Times New Roman" pitchFamily="18" charset="0"/>
              </a:rPr>
              <a:t>2 764,89 руб.</a:t>
            </a:r>
          </a:p>
          <a:p>
            <a:pPr>
              <a:lnSpc>
                <a:spcPct val="150000"/>
              </a:lnSpc>
              <a:buAutoNum type="arabicPeriod"/>
            </a:pPr>
            <a:r>
              <a:rPr lang="ru-RU" sz="1200" dirty="0" smtClean="0">
                <a:latin typeface="Times New Roman" pitchFamily="18" charset="0"/>
                <a:cs typeface="Times New Roman" pitchFamily="18" charset="0"/>
              </a:rPr>
              <a:t>34,72 руб.(тариф на холодную воду, приходящиеся на ОД нужды) * 0,27 м</a:t>
            </a:r>
            <a:r>
              <a:rPr lang="ru-RU" sz="1200" baseline="30000" dirty="0" smtClean="0">
                <a:latin typeface="Times New Roman" pitchFamily="18" charset="0"/>
                <a:cs typeface="Times New Roman" pitchFamily="18" charset="0"/>
              </a:rPr>
              <a:t>3</a:t>
            </a:r>
            <a:r>
              <a:rPr lang="ru-RU" sz="1200" dirty="0" smtClean="0">
                <a:latin typeface="Times New Roman" pitchFamily="18" charset="0"/>
                <a:cs typeface="Times New Roman" pitchFamily="18" charset="0"/>
              </a:rPr>
              <a:t> (норма на ОД нужды по квартире)</a:t>
            </a:r>
            <a:r>
              <a:rPr lang="ru-RU" sz="1200" baseline="300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 =  </a:t>
            </a:r>
            <a:r>
              <a:rPr lang="ru-RU" sz="1200" b="1" dirty="0" smtClean="0">
                <a:latin typeface="Times New Roman" pitchFamily="18" charset="0"/>
                <a:cs typeface="Times New Roman" pitchFamily="18" charset="0"/>
              </a:rPr>
              <a:t>9,35 руб</a:t>
            </a:r>
            <a:r>
              <a:rPr lang="ru-RU" sz="1200" dirty="0" smtClean="0">
                <a:latin typeface="Times New Roman" pitchFamily="18" charset="0"/>
                <a:cs typeface="Times New Roman" pitchFamily="18" charset="0"/>
              </a:rPr>
              <a:t>.</a:t>
            </a:r>
          </a:p>
          <a:p>
            <a:pPr>
              <a:lnSpc>
                <a:spcPct val="150000"/>
              </a:lnSpc>
              <a:buNone/>
            </a:pPr>
            <a:r>
              <a:rPr lang="ru-RU" sz="800" dirty="0" smtClean="0">
                <a:solidFill>
                  <a:srgbClr val="FF0000"/>
                </a:solidFill>
                <a:latin typeface="Times New Roman" pitchFamily="18" charset="0"/>
                <a:cs typeface="Times New Roman" pitchFamily="18" charset="0"/>
              </a:rPr>
              <a:t>8.1</a:t>
            </a:r>
            <a:r>
              <a:rPr lang="ru-RU" sz="1200" dirty="0" smtClean="0">
                <a:solidFill>
                  <a:srgbClr val="FF0000"/>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  В случае принятого решения на общем собрании собственников, что потребленный объем сверх норматива на ОД нужды распределяются на все жилые и нежилые помещения пропорционально занимаемой площади. </a:t>
            </a:r>
          </a:p>
          <a:p>
            <a:pPr>
              <a:lnSpc>
                <a:spcPct val="150000"/>
              </a:lnSpc>
              <a:buNone/>
            </a:pPr>
            <a:r>
              <a:rPr lang="ru-RU" sz="1200" dirty="0" smtClean="0">
                <a:latin typeface="Times New Roman" pitchFamily="18" charset="0"/>
                <a:cs typeface="Times New Roman" pitchFamily="18" charset="0"/>
              </a:rPr>
              <a:t>        Расчет производился бы следующим образом: 95,16 м</a:t>
            </a:r>
            <a:r>
              <a:rPr lang="ru-RU" sz="1200" baseline="30000" dirty="0" smtClean="0">
                <a:latin typeface="Times New Roman" pitchFamily="18" charset="0"/>
                <a:cs typeface="Times New Roman" pitchFamily="18" charset="0"/>
              </a:rPr>
              <a:t>3 </a:t>
            </a:r>
            <a:r>
              <a:rPr lang="ru-RU" sz="1200" dirty="0" smtClean="0">
                <a:latin typeface="Times New Roman" pitchFamily="18" charset="0"/>
                <a:cs typeface="Times New Roman" pitchFamily="18" charset="0"/>
              </a:rPr>
              <a:t> (см. слайд № 31)* 47,60 м</a:t>
            </a:r>
            <a:r>
              <a:rPr lang="ru-RU" sz="1200" baseline="30000" dirty="0" smtClean="0">
                <a:latin typeface="Times New Roman" pitchFamily="18" charset="0"/>
                <a:cs typeface="Times New Roman" pitchFamily="18" charset="0"/>
              </a:rPr>
              <a:t>2</a:t>
            </a:r>
            <a:r>
              <a:rPr lang="ru-RU" sz="1200" dirty="0" smtClean="0">
                <a:latin typeface="Times New Roman" pitchFamily="18" charset="0"/>
                <a:cs typeface="Times New Roman" pitchFamily="18" charset="0"/>
              </a:rPr>
              <a:t> /3 419,50 * 34,72 руб. = </a:t>
            </a:r>
            <a:r>
              <a:rPr lang="ru-RU" sz="1200" b="1" dirty="0" smtClean="0">
                <a:latin typeface="Times New Roman" pitchFamily="18" charset="0"/>
                <a:cs typeface="Times New Roman" pitchFamily="18" charset="0"/>
              </a:rPr>
              <a:t>45,99 руб.</a:t>
            </a:r>
            <a:r>
              <a:rPr lang="ru-RU" sz="1200" b="1" baseline="30000" dirty="0" smtClean="0">
                <a:latin typeface="Times New Roman" pitchFamily="18" charset="0"/>
                <a:cs typeface="Times New Roman" pitchFamily="18" charset="0"/>
              </a:rPr>
              <a:t>      </a:t>
            </a:r>
            <a:endParaRPr lang="ru-RU" sz="1200" b="1" dirty="0" smtClean="0">
              <a:latin typeface="Times New Roman" pitchFamily="18" charset="0"/>
              <a:cs typeface="Times New Roman" pitchFamily="18" charset="0"/>
            </a:endParaRPr>
          </a:p>
          <a:p>
            <a:pPr marL="342900" indent="-342900">
              <a:lnSpc>
                <a:spcPct val="150000"/>
              </a:lnSpc>
              <a:buFont typeface="+mj-lt"/>
              <a:buAutoNum type="arabicPeriod" startAt="9"/>
            </a:pPr>
            <a:r>
              <a:rPr lang="ru-RU" sz="1200" dirty="0" smtClean="0">
                <a:latin typeface="Times New Roman" pitchFamily="18" charset="0"/>
                <a:cs typeface="Times New Roman" pitchFamily="18" charset="0"/>
              </a:rPr>
              <a:t>143,33 руб.(тариф на горячую воду, приходящиеся на ОД нужды) * 0,27 м</a:t>
            </a:r>
            <a:r>
              <a:rPr lang="ru-RU" sz="1200" baseline="30000" dirty="0" smtClean="0">
                <a:latin typeface="Times New Roman" pitchFamily="18" charset="0"/>
                <a:cs typeface="Times New Roman" pitchFamily="18" charset="0"/>
              </a:rPr>
              <a:t>3 </a:t>
            </a:r>
            <a:r>
              <a:rPr lang="ru-RU" sz="1200" dirty="0" smtClean="0">
                <a:latin typeface="Times New Roman" pitchFamily="18" charset="0"/>
                <a:cs typeface="Times New Roman" pitchFamily="18" charset="0"/>
              </a:rPr>
              <a:t>(норма на ОД нужды по квартире) =  </a:t>
            </a:r>
            <a:r>
              <a:rPr lang="ru-RU" sz="1200" b="1" dirty="0" smtClean="0">
                <a:latin typeface="Times New Roman" pitchFamily="18" charset="0"/>
                <a:cs typeface="Times New Roman" pitchFamily="18" charset="0"/>
              </a:rPr>
              <a:t>38,59 руб</a:t>
            </a:r>
            <a:r>
              <a:rPr lang="ru-RU" sz="1200" dirty="0" smtClean="0">
                <a:latin typeface="Times New Roman" pitchFamily="18" charset="0"/>
                <a:cs typeface="Times New Roman" pitchFamily="18" charset="0"/>
              </a:rPr>
              <a:t>.</a:t>
            </a:r>
          </a:p>
          <a:p>
            <a:pPr marL="342900" indent="-342900">
              <a:lnSpc>
                <a:spcPct val="150000"/>
              </a:lnSpc>
              <a:buNone/>
            </a:pPr>
            <a:r>
              <a:rPr lang="ru-RU" sz="800" dirty="0" smtClean="0">
                <a:solidFill>
                  <a:srgbClr val="FF0000"/>
                </a:solidFill>
                <a:latin typeface="Times New Roman" pitchFamily="18" charset="0"/>
                <a:cs typeface="Times New Roman" pitchFamily="18" charset="0"/>
              </a:rPr>
              <a:t>9.1</a:t>
            </a:r>
            <a:r>
              <a:rPr lang="ru-RU" sz="8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  В случае принятого решения на общем собрании собственников, что потребленный объем сверх норматива на ОД нужды распределяются на все жилые и нежилые помещения пропорционально занимаемой площади. </a:t>
            </a:r>
          </a:p>
          <a:p>
            <a:pPr marL="342900" indent="-342900">
              <a:lnSpc>
                <a:spcPct val="150000"/>
              </a:lnSpc>
              <a:buNone/>
            </a:pPr>
            <a:r>
              <a:rPr lang="ru-RU" sz="1200" dirty="0" smtClean="0">
                <a:latin typeface="Times New Roman" pitchFamily="18" charset="0"/>
                <a:cs typeface="Times New Roman" pitchFamily="18" charset="0"/>
              </a:rPr>
              <a:t>         Расчет производился бы следующим образом : 61,02 м</a:t>
            </a:r>
            <a:r>
              <a:rPr lang="ru-RU" sz="1200" baseline="30000" dirty="0" smtClean="0">
                <a:latin typeface="Times New Roman" pitchFamily="18" charset="0"/>
                <a:cs typeface="Times New Roman" pitchFamily="18" charset="0"/>
              </a:rPr>
              <a:t>3  </a:t>
            </a:r>
            <a:r>
              <a:rPr lang="ru-RU" sz="1200" dirty="0" smtClean="0">
                <a:latin typeface="Times New Roman" pitchFamily="18" charset="0"/>
                <a:cs typeface="Times New Roman" pitchFamily="18" charset="0"/>
              </a:rPr>
              <a:t>(см. слайд № 31)* 47,60 м</a:t>
            </a:r>
            <a:r>
              <a:rPr lang="ru-RU" sz="1200" baseline="30000" dirty="0" smtClean="0">
                <a:latin typeface="Times New Roman" pitchFamily="18" charset="0"/>
                <a:cs typeface="Times New Roman" pitchFamily="18" charset="0"/>
              </a:rPr>
              <a:t>2</a:t>
            </a:r>
            <a:r>
              <a:rPr lang="ru-RU" sz="1200" dirty="0" smtClean="0">
                <a:latin typeface="Times New Roman" pitchFamily="18" charset="0"/>
                <a:cs typeface="Times New Roman" pitchFamily="18" charset="0"/>
              </a:rPr>
              <a:t> /3 419,50 * 143,33 руб. = </a:t>
            </a:r>
            <a:r>
              <a:rPr lang="ru-RU" sz="1200" b="1" dirty="0" smtClean="0">
                <a:latin typeface="Times New Roman" pitchFamily="18" charset="0"/>
                <a:cs typeface="Times New Roman" pitchFamily="18" charset="0"/>
              </a:rPr>
              <a:t>121,74 руб.</a:t>
            </a:r>
            <a:r>
              <a:rPr lang="ru-RU" sz="1200" b="1" baseline="30000" dirty="0" smtClean="0">
                <a:latin typeface="Times New Roman" pitchFamily="18" charset="0"/>
                <a:cs typeface="Times New Roman" pitchFamily="18" charset="0"/>
              </a:rPr>
              <a:t> </a:t>
            </a:r>
            <a:endParaRPr lang="ru-RU" sz="1200" b="1" dirty="0" smtClean="0">
              <a:latin typeface="Times New Roman" pitchFamily="18" charset="0"/>
              <a:cs typeface="Times New Roman" pitchFamily="18" charset="0"/>
            </a:endParaRPr>
          </a:p>
          <a:p>
            <a:pPr>
              <a:buAutoNum type="arabicPeriod" startAt="9"/>
            </a:pPr>
            <a:endParaRPr lang="ru-RU" sz="1200" dirty="0" smtClean="0"/>
          </a:p>
          <a:p>
            <a:pPr>
              <a:buAutoNum type="arabicPeriod" startAt="9"/>
            </a:pPr>
            <a:endParaRPr lang="ru-RU" sz="1200" dirty="0" smtClean="0"/>
          </a:p>
          <a:p>
            <a:pPr>
              <a:buAutoNum type="arabicPeriod" startAt="9"/>
            </a:pPr>
            <a:endParaRPr lang="ru-RU" sz="1200" dirty="0" smtClean="0"/>
          </a:p>
          <a:p>
            <a:pPr>
              <a:buAutoNum type="arabicPeriod" startAt="9"/>
            </a:pPr>
            <a:endParaRPr lang="ru-RU" sz="1200" dirty="0" smtClean="0"/>
          </a:p>
          <a:p>
            <a:pPr>
              <a:buAutoNum type="arabicPeriod" startAt="9"/>
            </a:pPr>
            <a:endParaRPr lang="ru-RU" sz="1200" dirty="0" smtClean="0"/>
          </a:p>
          <a:p>
            <a:pPr>
              <a:buAutoNum type="arabicPeriod" startAt="9"/>
            </a:pPr>
            <a:endParaRPr lang="ru-RU" sz="1200" dirty="0" smtClean="0"/>
          </a:p>
          <a:p>
            <a:pPr>
              <a:buAutoNum type="arabicPeriod" startAt="9"/>
            </a:pPr>
            <a:endParaRPr lang="ru-RU" sz="1200" dirty="0" smtClean="0"/>
          </a:p>
          <a:p>
            <a:pPr>
              <a:buAutoNum type="arabicPeriod" startAt="9"/>
            </a:pPr>
            <a:endParaRPr lang="ru-RU" sz="1200" dirty="0" smtClean="0"/>
          </a:p>
          <a:p>
            <a:pPr>
              <a:buAutoNum type="arabicPeriod" startAt="9"/>
            </a:pPr>
            <a:endParaRPr lang="ru-RU" sz="1200" dirty="0" smtClean="0"/>
          </a:p>
          <a:p>
            <a:pPr>
              <a:buAutoNum type="arabicPeriod" startAt="9"/>
            </a:pPr>
            <a:endParaRPr lang="ru-RU" sz="1200" dirty="0" smtClean="0"/>
          </a:p>
          <a:p>
            <a:pPr>
              <a:buAutoNum type="arabicPeriod" startAt="9"/>
            </a:pPr>
            <a:endParaRPr lang="ru-RU"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sp>
        <p:nvSpPr>
          <p:cNvPr id="4" name="Содержимое 3"/>
          <p:cNvSpPr>
            <a:spLocks noGrp="1"/>
          </p:cNvSpPr>
          <p:nvPr>
            <p:ph sz="quarter" idx="1"/>
          </p:nvPr>
        </p:nvSpPr>
        <p:spPr/>
        <p:txBody>
          <a:bodyPr/>
          <a:lstStyle/>
          <a:p>
            <a:endParaRPr lang="ru-RU"/>
          </a:p>
        </p:txBody>
      </p:sp>
      <p:pic>
        <p:nvPicPr>
          <p:cNvPr id="3074" name="Picture 2"/>
          <p:cNvPicPr>
            <a:picLocks noChangeAspect="1" noChangeArrowheads="1"/>
          </p:cNvPicPr>
          <p:nvPr/>
        </p:nvPicPr>
        <p:blipFill>
          <a:blip r:embed="rId2" cstate="print"/>
          <a:srcRect/>
          <a:stretch>
            <a:fillRect/>
          </a:stretch>
        </p:blipFill>
        <p:spPr bwMode="auto">
          <a:xfrm>
            <a:off x="0" y="0"/>
            <a:ext cx="9458325" cy="7334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7467600" cy="1143000"/>
          </a:xfrm>
        </p:spPr>
        <p:txBody>
          <a:bodyPr/>
          <a:lstStyle/>
          <a:p>
            <a:pPr algn="ctr"/>
            <a:r>
              <a:rPr lang="ru-RU" sz="2400" dirty="0" smtClean="0"/>
              <a:t>Сведения о перерасчетах (доначисления +, уменьшения -) </a:t>
            </a:r>
            <a:endParaRPr lang="ru-RU" sz="2400" dirty="0"/>
          </a:p>
        </p:txBody>
      </p:sp>
      <p:sp>
        <p:nvSpPr>
          <p:cNvPr id="3" name="Содержимое 2"/>
          <p:cNvSpPr>
            <a:spLocks noGrp="1"/>
          </p:cNvSpPr>
          <p:nvPr>
            <p:ph sz="quarter" idx="1"/>
          </p:nvPr>
        </p:nvSpPr>
        <p:spPr>
          <a:xfrm>
            <a:off x="457200" y="1600200"/>
            <a:ext cx="8229600" cy="4873752"/>
          </a:xfrm>
        </p:spPr>
        <p:txBody>
          <a:bodyPr/>
          <a:lstStyle/>
          <a:p>
            <a:pPr marL="0" algn="just">
              <a:buNone/>
            </a:pPr>
            <a:r>
              <a:rPr lang="ru-RU" sz="1200" dirty="0" smtClean="0"/>
              <a:t>            </a:t>
            </a:r>
            <a:r>
              <a:rPr lang="ru-RU" sz="1600" dirty="0" smtClean="0">
                <a:latin typeface="Times New Roman" pitchFamily="18" charset="0"/>
                <a:cs typeface="Times New Roman" pitchFamily="18" charset="0"/>
              </a:rPr>
              <a:t>Включает в себя сведения о перерасчетах платы по каждому виду услуг в расчетном периоде. </a:t>
            </a:r>
          </a:p>
          <a:p>
            <a:pPr marL="0" algn="just">
              <a:buNone/>
            </a:pPr>
            <a:r>
              <a:rPr lang="ru-RU" sz="1600" dirty="0" smtClean="0">
                <a:latin typeface="Times New Roman" pitchFamily="18" charset="0"/>
                <a:cs typeface="Times New Roman" pitchFamily="18" charset="0"/>
              </a:rPr>
              <a:t>           В соответствии с </a:t>
            </a:r>
            <a:r>
              <a:rPr lang="ru-RU" sz="1600" u="sng" dirty="0" smtClean="0">
                <a:latin typeface="Times New Roman" pitchFamily="18" charset="0"/>
                <a:cs typeface="Times New Roman" pitchFamily="18" charset="0"/>
              </a:rPr>
              <a:t>подпунктом "ж" пункта 69</a:t>
            </a:r>
            <a:r>
              <a:rPr lang="ru-RU" sz="1600" dirty="0" smtClean="0">
                <a:latin typeface="Times New Roman" pitchFamily="18" charset="0"/>
                <a:cs typeface="Times New Roman" pitchFamily="18" charset="0"/>
              </a:rPr>
              <a:t> Правил предоставления коммунальных услуг сведения о перерасчетах (доначисления +, уменьшения -) включаются сведения о перерасчетах платы за коммунальные услуги, в том числе в связи с:</a:t>
            </a:r>
          </a:p>
          <a:p>
            <a:pPr marL="0" algn="just">
              <a:buNone/>
            </a:pPr>
            <a:r>
              <a:rPr lang="ru-RU" sz="1600" dirty="0" smtClean="0">
                <a:latin typeface="Times New Roman" pitchFamily="18" charset="0"/>
                <a:cs typeface="Times New Roman" pitchFamily="18" charset="0"/>
              </a:rPr>
              <a:t>            а) пользованием жилым помещением временно проживающими потребителями;</a:t>
            </a:r>
          </a:p>
          <a:p>
            <a:pPr marL="0" algn="just">
              <a:buNone/>
            </a:pPr>
            <a:r>
              <a:rPr lang="ru-RU" sz="1600" dirty="0" smtClean="0">
                <a:latin typeface="Times New Roman" pitchFamily="18" charset="0"/>
                <a:cs typeface="Times New Roman" pitchFamily="18" charset="0"/>
              </a:rPr>
              <a:t>            б) предоставлением коммунальных услуг ненадлежащего качества и (или) с перерывами, превышающими установленную продолжительность;</a:t>
            </a:r>
          </a:p>
          <a:p>
            <a:pPr marL="0" algn="just">
              <a:buNone/>
            </a:pPr>
            <a:r>
              <a:rPr lang="ru-RU" sz="1600" dirty="0" smtClean="0">
                <a:latin typeface="Times New Roman" pitchFamily="18" charset="0"/>
                <a:cs typeface="Times New Roman" pitchFamily="18" charset="0"/>
              </a:rPr>
              <a:t>           в) временным отсутствием потребителя в занимаемом жилом помещении, не оборудованном индивидуальными и (или) общими (квартирными) приборами учета;</a:t>
            </a:r>
          </a:p>
          <a:p>
            <a:pPr marL="0" algn="just">
              <a:buNone/>
            </a:pPr>
            <a:r>
              <a:rPr lang="ru-RU" sz="1600" dirty="0" smtClean="0">
                <a:latin typeface="Times New Roman" pitchFamily="18" charset="0"/>
                <a:cs typeface="Times New Roman" pitchFamily="18" charset="0"/>
              </a:rPr>
              <a:t>            г) уплатой исполнителем потребителю неустоек (штрафов, пеней), установленных федеральными законами и договором, содержащим положения о предоставлении коммунальных услуг;</a:t>
            </a:r>
          </a:p>
          <a:p>
            <a:pPr marL="0" algn="just">
              <a:buNone/>
            </a:pP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д</a:t>
            </a:r>
            <a:r>
              <a:rPr lang="ru-RU" sz="1600" dirty="0" smtClean="0">
                <a:latin typeface="Times New Roman" pitchFamily="18" charset="0"/>
                <a:cs typeface="Times New Roman" pitchFamily="18" charset="0"/>
              </a:rPr>
              <a:t>) иными основаниями, установленными в </a:t>
            </a:r>
            <a:r>
              <a:rPr lang="ru-RU" sz="1600" u="sng" dirty="0" smtClean="0">
                <a:latin typeface="Times New Roman" pitchFamily="18" charset="0"/>
                <a:cs typeface="Times New Roman" pitchFamily="18" charset="0"/>
              </a:rPr>
              <a:t>Правилах</a:t>
            </a:r>
            <a:r>
              <a:rPr lang="ru-RU" sz="1600" dirty="0" smtClean="0">
                <a:latin typeface="Times New Roman" pitchFamily="18" charset="0"/>
                <a:cs typeface="Times New Roman" pitchFamily="18" charset="0"/>
              </a:rPr>
              <a:t> предоставления коммунальных услуг.</a:t>
            </a:r>
          </a:p>
          <a:p>
            <a:pPr marL="0">
              <a:buNone/>
            </a:pPr>
            <a:endParaRPr lang="ru-RU"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lstStyle/>
          <a:p>
            <a:endParaRPr lang="ru-RU"/>
          </a:p>
        </p:txBody>
      </p:sp>
      <p:pic>
        <p:nvPicPr>
          <p:cNvPr id="2050" name="Picture 2"/>
          <p:cNvPicPr>
            <a:picLocks noChangeAspect="1" noChangeArrowheads="1"/>
          </p:cNvPicPr>
          <p:nvPr/>
        </p:nvPicPr>
        <p:blipFill>
          <a:blip r:embed="rId2" cstate="print"/>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sp>
        <p:nvSpPr>
          <p:cNvPr id="4" name="Содержимое 3"/>
          <p:cNvSpPr>
            <a:spLocks noGrp="1"/>
          </p:cNvSpPr>
          <p:nvPr>
            <p:ph sz="quarter" idx="1"/>
          </p:nvPr>
        </p:nvSpPr>
        <p:spPr/>
        <p:txBody>
          <a:bodyPr/>
          <a:lstStyle/>
          <a:p>
            <a:endParaRPr lang="ru-RU"/>
          </a:p>
        </p:txBody>
      </p:sp>
      <p:pic>
        <p:nvPicPr>
          <p:cNvPr id="4098" name="Picture 2"/>
          <p:cNvPicPr>
            <a:picLocks noChangeAspect="1" noChangeArrowheads="1"/>
          </p:cNvPicPr>
          <p:nvPr/>
        </p:nvPicPr>
        <p:blipFill>
          <a:blip r:embed="rId2" cstate="print"/>
          <a:srcRect/>
          <a:stretch>
            <a:fillRect/>
          </a:stretch>
        </p:blipFill>
        <p:spPr bwMode="auto">
          <a:xfrm>
            <a:off x="0" y="0"/>
            <a:ext cx="9106988"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2400"/>
            <a:ext cx="7467600" cy="1036638"/>
          </a:xfrm>
        </p:spPr>
        <p:txBody>
          <a:bodyPr>
            <a:normAutofit fontScale="90000"/>
          </a:bodyPr>
          <a:lstStyle/>
          <a:p>
            <a:pPr algn="ctr"/>
            <a:r>
              <a:rPr lang="ru-RU" sz="3200" dirty="0" smtClean="0"/>
              <a:t>СВЕДЕНИЯ О ПЕРЕПЛАТЕ (-) ИЛИ ДОЛГЕ (+)</a:t>
            </a:r>
            <a:endParaRPr lang="ru-RU" dirty="0"/>
          </a:p>
        </p:txBody>
      </p:sp>
      <p:sp>
        <p:nvSpPr>
          <p:cNvPr id="3" name="Содержимое 2"/>
          <p:cNvSpPr>
            <a:spLocks noGrp="1"/>
          </p:cNvSpPr>
          <p:nvPr>
            <p:ph sz="quarter" idx="1"/>
          </p:nvPr>
        </p:nvSpPr>
        <p:spPr>
          <a:xfrm>
            <a:off x="457200" y="1295400"/>
            <a:ext cx="8382000" cy="5334000"/>
          </a:xfrm>
        </p:spPr>
        <p:txBody>
          <a:bodyPr/>
          <a:lstStyle/>
          <a:p>
            <a:pPr algn="ctr">
              <a:buNone/>
            </a:pPr>
            <a:r>
              <a:rPr lang="ru-RU" dirty="0" smtClean="0"/>
              <a:t>В случае внесения авансового платежа денежные средства поступившие от гражданина автоматически распределяются пропорционально текущему начислению.</a:t>
            </a:r>
            <a:endParaRPr lang="ru-RU" dirty="0"/>
          </a:p>
        </p:txBody>
      </p:sp>
      <p:pic>
        <p:nvPicPr>
          <p:cNvPr id="10242" name="Picture 2" descr="http://hitestate.com/sites/default/files/field/gallery/page/12-1.jpg"/>
          <p:cNvPicPr>
            <a:picLocks noChangeAspect="1" noChangeArrowheads="1"/>
          </p:cNvPicPr>
          <p:nvPr/>
        </p:nvPicPr>
        <p:blipFill>
          <a:blip r:embed="rId2" cstate="print"/>
          <a:srcRect/>
          <a:stretch>
            <a:fillRect/>
          </a:stretch>
        </p:blipFill>
        <p:spPr bwMode="auto">
          <a:xfrm>
            <a:off x="1600200" y="2875411"/>
            <a:ext cx="5972175" cy="34540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sp>
        <p:nvSpPr>
          <p:cNvPr id="4" name="Содержимое 3"/>
          <p:cNvSpPr>
            <a:spLocks noGrp="1"/>
          </p:cNvSpPr>
          <p:nvPr>
            <p:ph sz="quarter" idx="1"/>
          </p:nvPr>
        </p:nvSpPr>
        <p:spPr/>
        <p:txBody>
          <a:bodyPr/>
          <a:lstStyle/>
          <a:p>
            <a:endParaRPr lang="ru-RU"/>
          </a:p>
        </p:txBody>
      </p:sp>
      <p:pic>
        <p:nvPicPr>
          <p:cNvPr id="10242" name="Picture 2"/>
          <p:cNvPicPr>
            <a:picLocks noChangeAspect="1" noChangeArrowheads="1"/>
          </p:cNvPicPr>
          <p:nvPr/>
        </p:nvPicPr>
        <p:blipFill>
          <a:blip r:embed="rId2" cstate="print"/>
          <a:srcRect/>
          <a:stretch>
            <a:fillRect/>
          </a:stretch>
        </p:blipFill>
        <p:spPr bwMode="auto">
          <a:xfrm>
            <a:off x="4763" y="0"/>
            <a:ext cx="9134475" cy="6867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81000" y="228600"/>
            <a:ext cx="7467600" cy="579438"/>
          </a:xfrm>
        </p:spPr>
        <p:txBody>
          <a:bodyPr/>
          <a:lstStyle/>
          <a:p>
            <a:pPr algn="ctr"/>
            <a:r>
              <a:rPr lang="ru-RU" dirty="0" smtClean="0"/>
              <a:t>ИТОГО К ОПЛАТЕ</a:t>
            </a:r>
            <a:endParaRPr lang="ru-RU" dirty="0"/>
          </a:p>
        </p:txBody>
      </p:sp>
      <p:sp>
        <p:nvSpPr>
          <p:cNvPr id="3" name="Содержимое 2"/>
          <p:cNvSpPr>
            <a:spLocks noGrp="1"/>
          </p:cNvSpPr>
          <p:nvPr>
            <p:ph sz="quarter" idx="1"/>
          </p:nvPr>
        </p:nvSpPr>
        <p:spPr>
          <a:xfrm>
            <a:off x="457200" y="838200"/>
            <a:ext cx="8305800" cy="5635752"/>
          </a:xfrm>
        </p:spPr>
        <p:txBody>
          <a:bodyPr/>
          <a:lstStyle/>
          <a:p>
            <a:pPr marL="0" algn="ctr">
              <a:buNone/>
            </a:pPr>
            <a:r>
              <a:rPr lang="ru-RU" dirty="0" smtClean="0">
                <a:latin typeface="Times New Roman" pitchFamily="18" charset="0"/>
                <a:cs typeface="Times New Roman" pitchFamily="18" charset="0"/>
              </a:rPr>
              <a:t>          </a:t>
            </a:r>
          </a:p>
          <a:p>
            <a:pPr marL="0" algn="ctr">
              <a:buNone/>
            </a:pPr>
            <a:r>
              <a:rPr lang="ru-RU" dirty="0" smtClean="0">
                <a:latin typeface="Times New Roman" pitchFamily="18" charset="0"/>
                <a:cs typeface="Times New Roman" pitchFamily="18" charset="0"/>
              </a:rPr>
              <a:t>В блоке №17 отражена итоговая сумма расчета потребления по каждому платежу за предоставленные жилищно-коммунальные услуги с учётом переплат или </a:t>
            </a:r>
            <a:r>
              <a:rPr lang="ru-RU" smtClean="0">
                <a:latin typeface="Times New Roman" pitchFamily="18" charset="0"/>
                <a:cs typeface="Times New Roman" pitchFamily="18" charset="0"/>
              </a:rPr>
              <a:t>долга, а </a:t>
            </a:r>
            <a:r>
              <a:rPr lang="ru-RU" dirty="0" smtClean="0">
                <a:latin typeface="Times New Roman" pitchFamily="18" charset="0"/>
                <a:cs typeface="Times New Roman" pitchFamily="18" charset="0"/>
              </a:rPr>
              <a:t>также с учетом перерасчета, если таковые имеются.</a:t>
            </a:r>
            <a:endParaRPr lang="ru-RU" dirty="0">
              <a:latin typeface="Times New Roman" pitchFamily="18" charset="0"/>
              <a:cs typeface="Times New Roman" pitchFamily="18" charset="0"/>
            </a:endParaRPr>
          </a:p>
        </p:txBody>
      </p:sp>
      <p:pic>
        <p:nvPicPr>
          <p:cNvPr id="8194" name="Picture 2" descr="http://rtamala.pnzreg.ru/files/tamala_pnzreg_ru/28_10_2014/dor.jpg"/>
          <p:cNvPicPr>
            <a:picLocks noChangeAspect="1" noChangeArrowheads="1"/>
          </p:cNvPicPr>
          <p:nvPr/>
        </p:nvPicPr>
        <p:blipFill>
          <a:blip r:embed="rId2" cstate="print"/>
          <a:srcRect/>
          <a:stretch>
            <a:fillRect/>
          </a:stretch>
        </p:blipFill>
        <p:spPr bwMode="auto">
          <a:xfrm>
            <a:off x="2362200" y="2895600"/>
            <a:ext cx="3429000" cy="312610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sp>
        <p:nvSpPr>
          <p:cNvPr id="4" name="Содержимое 3"/>
          <p:cNvSpPr>
            <a:spLocks noGrp="1"/>
          </p:cNvSpPr>
          <p:nvPr>
            <p:ph sz="quarter" idx="1"/>
          </p:nvPr>
        </p:nvSpPr>
        <p:spPr/>
        <p:txBody>
          <a:bodyPr/>
          <a:lstStyle/>
          <a:p>
            <a:endParaRPr lang="ru-RU"/>
          </a:p>
        </p:txBody>
      </p:sp>
      <p:pic>
        <p:nvPicPr>
          <p:cNvPr id="5122" name="Picture 2"/>
          <p:cNvPicPr>
            <a:picLocks noChangeAspect="1" noChangeArrowheads="1"/>
          </p:cNvPicPr>
          <p:nvPr/>
        </p:nvPicPr>
        <p:blipFill>
          <a:blip r:embed="rId2" cstate="print"/>
          <a:srcRect/>
          <a:stretch>
            <a:fillRect/>
          </a:stretch>
        </p:blipFill>
        <p:spPr bwMode="auto">
          <a:xfrm>
            <a:off x="0" y="1"/>
            <a:ext cx="9152195"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4800"/>
            <a:ext cx="7467600" cy="503238"/>
          </a:xfrm>
        </p:spPr>
        <p:txBody>
          <a:bodyPr>
            <a:normAutofit fontScale="90000"/>
          </a:bodyPr>
          <a:lstStyle/>
          <a:p>
            <a:pPr algn="ctr"/>
            <a:r>
              <a:rPr lang="ru-RU" dirty="0" smtClean="0"/>
              <a:t>ПЕНИ</a:t>
            </a:r>
            <a:endParaRPr lang="ru-RU" dirty="0"/>
          </a:p>
        </p:txBody>
      </p:sp>
      <p:sp>
        <p:nvSpPr>
          <p:cNvPr id="3" name="Содержимое 2"/>
          <p:cNvSpPr>
            <a:spLocks noGrp="1"/>
          </p:cNvSpPr>
          <p:nvPr>
            <p:ph sz="quarter" idx="1"/>
          </p:nvPr>
        </p:nvSpPr>
        <p:spPr>
          <a:xfrm>
            <a:off x="152400" y="914400"/>
            <a:ext cx="8686800" cy="5559552"/>
          </a:xfrm>
        </p:spPr>
        <p:txBody>
          <a:bodyPr/>
          <a:lstStyle/>
          <a:p>
            <a:pPr marL="0" algn="just">
              <a:buNone/>
            </a:pPr>
            <a:r>
              <a:rPr lang="ru-RU" sz="12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    Федеральным законом от 03.11.2015 г. № 307 – ФЗ «О внесении изменений в отдельные законодательные акты РФ в связи с укреплением платежной дисциплины потребителей энергетических ресурсов» внесены изменения в ч. 14 ст. 155 ЖК РФ, вступившие в силу с 01.01.2016 г., которыми предусмотрено изменение порядка расчета размера пени, взимаемого с лица, несвоевременно и (или) не полностью внесшего плату за жилое помещение и коммунальные услуги, а также изменено содержание нормы ч. 14.1 данной статьи. С 01.01.2016 г. нормы частей 14 и 14.1 ст. 155 ЖК РФ действует в следующей редакции: </a:t>
            </a:r>
          </a:p>
          <a:p>
            <a:pPr marL="0" algn="just">
              <a:buNone/>
            </a:pPr>
            <a:r>
              <a:rPr lang="ru-RU" sz="1300" dirty="0" smtClean="0">
                <a:latin typeface="Times New Roman" pitchFamily="18" charset="0"/>
                <a:cs typeface="Times New Roman" pitchFamily="18" charset="0"/>
              </a:rPr>
              <a:t>           «14. Лица, несвоевременно и (или) не полностью внесшие плату за жилое помещение и коммунальные услуги, обязаны уплатить кредитору пени в размере одной трехсотой ставки рефинансирования ЦБ РФ, действующей на день фактической оплаты, от невыплаченной в срок суммы за каждый день просрочки начиная с тридцать первого дня, следующего за днем наступления установленного срока оплаты, по день фактической оплаты, произведенной в течение девяноста календарных дней со дня наступления установленного срока оплаты, либо до истечения девяноста календарных дней после дня наступления установленного срока оплаты, если в девяностодневный срок оплата не произведена. Начиная с девяносто первого дня, следующего за днем наступления установленного срока оплаты, по день фактической оплаты пени уплачиваются в размере одной </a:t>
            </a:r>
            <a:r>
              <a:rPr lang="ru-RU" sz="1300" dirty="0" err="1" smtClean="0">
                <a:latin typeface="Times New Roman" pitchFamily="18" charset="0"/>
                <a:cs typeface="Times New Roman" pitchFamily="18" charset="0"/>
              </a:rPr>
              <a:t>стотридцатой</a:t>
            </a:r>
            <a:r>
              <a:rPr lang="ru-RU" sz="1300" dirty="0" smtClean="0">
                <a:latin typeface="Times New Roman" pitchFamily="18" charset="0"/>
                <a:cs typeface="Times New Roman" pitchFamily="18" charset="0"/>
              </a:rPr>
              <a:t> ставки рефинансирования ЦБ РФ, действующей на день фактической оплаты, от не выплаченной в срок суммы за каждый день просрочки. Увеличение установленных настоящей частью размеров пеней не допускается.  </a:t>
            </a:r>
          </a:p>
          <a:p>
            <a:pPr marL="0" algn="just">
              <a:buNone/>
            </a:pPr>
            <a:r>
              <a:rPr lang="ru-RU" sz="1300" dirty="0" smtClean="0">
                <a:latin typeface="Times New Roman" pitchFamily="18" charset="0"/>
                <a:cs typeface="Times New Roman" pitchFamily="18" charset="0"/>
              </a:rPr>
              <a:t>             14.1. Собственники помещений в МКД, несвоевременно и (или) не полностью уплатившие взносы на капитальный ремонт, обязаны уплатить в фонд капитального ремонта пени в размере одной трехсотой ставки рефинансирования ЦБ РФ, действующей на день фактической оплаты, от не выплаченной в срок суммы за каждый день просрочки начиная со следующего дня после дня наступления установленного срока оплаты по день фактической оплаты. Уплата указанных пеней осуществляется в порядке, установленном для уплаты взносов на капитальный ремонт».</a:t>
            </a:r>
          </a:p>
          <a:p>
            <a:pPr marL="0" algn="just">
              <a:buNone/>
            </a:pPr>
            <a:r>
              <a:rPr lang="ru-RU" sz="1300" dirty="0" smtClean="0">
                <a:latin typeface="Times New Roman" pitchFamily="18" charset="0"/>
                <a:cs typeface="Times New Roman" pitchFamily="18" charset="0"/>
              </a:rPr>
              <a:t>              Из приведенных норм следует, что при нарушении срока внесения платы за жилое помещение и коммунальные услуги свыше 90 дней должнику начисляются пени в повышенном размере (в размере 1/130 ставки рефинансирования вместо 1/300). Что же касается просрочки, допущенной в отношении взносов на капитальный ремонт, то независимо от периода, в течение которого нарушен срок внесения взносов на капитальный ремонт, пени начисляется в размере 1/300 ставки рефинансирования.</a:t>
            </a:r>
          </a:p>
          <a:p>
            <a:pPr marL="0">
              <a:buNone/>
            </a:pP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762000"/>
            <a:ext cx="7162800" cy="4800600"/>
          </a:xfrm>
        </p:spPr>
        <p:txBody>
          <a:bodyPr>
            <a:normAutofit/>
          </a:bodyPr>
          <a:lstStyle/>
          <a:p>
            <a:pPr algn="ctr">
              <a:lnSpc>
                <a:spcPct val="150000"/>
              </a:lnSpc>
            </a:pPr>
            <a:r>
              <a:rPr lang="ru-RU" sz="1600" dirty="0" smtClean="0">
                <a:latin typeface="Times New Roman" pitchFamily="18" charset="0"/>
                <a:cs typeface="Times New Roman" pitchFamily="18" charset="0"/>
              </a:rPr>
              <a:t>Учитывая тот факт, что правомерность использования для оплаты ЖКУ применяемой формы квитанции подвергалась сомнению со стороны единичных потребителей, судом сделан однозначный вывод о том что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 Платежный документ содержит всю необходимую информацию о плательщике и  исполнителях услуг, расчете размера платы за ЖКУ,  об объёмах оказанных услуг, справочную информацию, информацию о перерасчетах. Кроме того, приказом утверждена примерная форма платежного документа и установление своей формы платежного документа с внесением и сохранением обязательных реквизитов, не противоречит требованиям нормативных актов».</a:t>
            </a:r>
            <a:endParaRPr lang="ru-RU" sz="16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1" y="1"/>
            <a:ext cx="9144001" cy="457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2286000" y="2514600"/>
            <a:ext cx="6172200" cy="606425"/>
          </a:xfrm>
        </p:spPr>
        <p:txBody>
          <a:bodyPr/>
          <a:lstStyle/>
          <a:p>
            <a:pPr algn="ctr" fontAlgn="auto">
              <a:spcAft>
                <a:spcPts val="0"/>
              </a:spcAft>
              <a:defRPr/>
            </a:pPr>
            <a:r>
              <a:rPr lang="ru-RU" dirty="0" smtClean="0"/>
              <a:t>Спасибо за внимание!</a:t>
            </a:r>
            <a:endParaRPr lang="ru-RU" dirty="0"/>
          </a:p>
        </p:txBody>
      </p:sp>
      <p:sp>
        <p:nvSpPr>
          <p:cNvPr id="48131" name="Текст 9"/>
          <p:cNvSpPr>
            <a:spLocks noGrp="1"/>
          </p:cNvSpPr>
          <p:nvPr>
            <p:ph type="body" idx="1"/>
          </p:nvPr>
        </p:nvSpPr>
        <p:spPr/>
        <p:txBody>
          <a:bodyPr/>
          <a:lstStyle/>
          <a:p>
            <a:endParaRPr lang="ru-RU" dirty="0" smtClean="0"/>
          </a:p>
        </p:txBody>
      </p:sp>
      <p:pic>
        <p:nvPicPr>
          <p:cNvPr id="6147" name="Picture 3"/>
          <p:cNvPicPr>
            <a:picLocks noChangeAspect="1" noChangeArrowheads="1"/>
          </p:cNvPicPr>
          <p:nvPr/>
        </p:nvPicPr>
        <p:blipFill>
          <a:blip r:embed="rId2" cstate="print"/>
          <a:srcRect/>
          <a:stretch>
            <a:fillRect/>
          </a:stretch>
        </p:blipFill>
        <p:spPr bwMode="auto">
          <a:xfrm>
            <a:off x="-1" y="1"/>
            <a:ext cx="9144001" cy="457200"/>
          </a:xfrm>
          <a:prstGeom prst="rect">
            <a:avLst/>
          </a:prstGeom>
          <a:ln>
            <a:noFill/>
          </a:ln>
          <a:effectLst>
            <a:softEdge rad="112500"/>
          </a:effectLst>
        </p:spPr>
      </p:pic>
    </p:spTree>
  </p:cSld>
  <p:clrMapOvr>
    <a:masterClrMapping/>
  </p:clrMapOvr>
  <p:transition spd="slow">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pic>
        <p:nvPicPr>
          <p:cNvPr id="11267" name="Picture 2"/>
          <p:cNvPicPr>
            <a:picLocks noGrp="1" noChangeAspect="1" noChangeArrowheads="1"/>
          </p:cNvPicPr>
          <p:nvPr>
            <p:ph sz="quarter" idx="1"/>
          </p:nvPr>
        </p:nvPicPr>
        <p:blipFill>
          <a:blip r:embed="rId2" cstate="print"/>
          <a:srcRect/>
          <a:stretch>
            <a:fillRect/>
          </a:stretch>
        </p:blipFill>
        <p:spPr>
          <a:xfrm>
            <a:off x="0" y="0"/>
            <a:ext cx="7239000" cy="2289175"/>
          </a:xfrm>
          <a:noFill/>
        </p:spPr>
      </p:pic>
      <p:pic>
        <p:nvPicPr>
          <p:cNvPr id="11268" name="Picture 3"/>
          <p:cNvPicPr>
            <a:picLocks noChangeAspect="1" noChangeArrowheads="1"/>
          </p:cNvPicPr>
          <p:nvPr/>
        </p:nvPicPr>
        <p:blipFill>
          <a:blip r:embed="rId3" cstate="print"/>
          <a:srcRect/>
          <a:stretch>
            <a:fillRect/>
          </a:stretch>
        </p:blipFill>
        <p:spPr bwMode="auto">
          <a:xfrm>
            <a:off x="7162800" y="0"/>
            <a:ext cx="1981201" cy="2362200"/>
          </a:xfrm>
          <a:prstGeom prst="rect">
            <a:avLst/>
          </a:prstGeom>
          <a:noFill/>
          <a:ln w="9525">
            <a:noFill/>
            <a:miter lim="800000"/>
            <a:headEnd/>
            <a:tailEnd/>
          </a:ln>
        </p:spPr>
      </p:pic>
      <p:sp>
        <p:nvSpPr>
          <p:cNvPr id="11269" name="Прямоугольник 6"/>
          <p:cNvSpPr>
            <a:spLocks noChangeArrowheads="1"/>
          </p:cNvSpPr>
          <p:nvPr/>
        </p:nvSpPr>
        <p:spPr bwMode="auto">
          <a:xfrm>
            <a:off x="381000" y="2286000"/>
            <a:ext cx="8153400" cy="369332"/>
          </a:xfrm>
          <a:prstGeom prst="rect">
            <a:avLst/>
          </a:prstGeom>
          <a:noFill/>
          <a:ln w="9525">
            <a:noFill/>
            <a:miter lim="800000"/>
            <a:headEnd/>
            <a:tailEnd/>
          </a:ln>
        </p:spPr>
        <p:txBody>
          <a:bodyPr wrap="square">
            <a:spAutoFit/>
          </a:bodyPr>
          <a:lstStyle/>
          <a:p>
            <a:pPr algn="ctr"/>
            <a:r>
              <a:rPr lang="ru-RU" i="1" dirty="0">
                <a:latin typeface="Times New Roman" pitchFamily="18" charset="0"/>
                <a:cs typeface="Times New Roman" pitchFamily="18" charset="0"/>
              </a:rPr>
              <a:t>Платежный документ содержит в себе следующую информацию:</a:t>
            </a:r>
            <a:endParaRPr lang="ru-RU" i="1" dirty="0"/>
          </a:p>
        </p:txBody>
      </p:sp>
      <p:sp>
        <p:nvSpPr>
          <p:cNvPr id="11270" name="Прямоугольник 7"/>
          <p:cNvSpPr>
            <a:spLocks noChangeArrowheads="1"/>
          </p:cNvSpPr>
          <p:nvPr/>
        </p:nvSpPr>
        <p:spPr bwMode="auto">
          <a:xfrm>
            <a:off x="228600" y="2743200"/>
            <a:ext cx="8610600" cy="4013406"/>
          </a:xfrm>
          <a:prstGeom prst="rect">
            <a:avLst/>
          </a:prstGeom>
          <a:noFill/>
          <a:ln w="9525">
            <a:noFill/>
            <a:miter lim="800000"/>
            <a:headEnd/>
            <a:tailEnd/>
          </a:ln>
        </p:spPr>
        <p:txBody>
          <a:bodyPr wrap="square">
            <a:spAutoFit/>
          </a:bodyPr>
          <a:lstStyle/>
          <a:p>
            <a:pPr marL="669925" indent="-533400" algn="just">
              <a:lnSpc>
                <a:spcPct val="140000"/>
              </a:lnSpc>
              <a:buFont typeface="Arial" charset="0"/>
              <a:buAutoNum type="arabicPeriod"/>
            </a:pPr>
            <a:r>
              <a:rPr lang="ru-RU" sz="1400" dirty="0">
                <a:latin typeface="Times New Roman" pitchFamily="18" charset="0"/>
                <a:cs typeface="Times New Roman" pitchFamily="18" charset="0"/>
              </a:rPr>
              <a:t>Фамилия, имя, отчество собственника/ответственного квартиросъемщика.</a:t>
            </a:r>
          </a:p>
          <a:p>
            <a:pPr marL="669925" indent="-533400" algn="just">
              <a:lnSpc>
                <a:spcPct val="140000"/>
              </a:lnSpc>
              <a:buFont typeface="Arial" charset="0"/>
              <a:buAutoNum type="arabicPeriod"/>
            </a:pPr>
            <a:r>
              <a:rPr lang="ru-RU" sz="1400" dirty="0">
                <a:latin typeface="Times New Roman" pitchFamily="18" charset="0"/>
                <a:cs typeface="Times New Roman" pitchFamily="18" charset="0"/>
              </a:rPr>
              <a:t>Адрес жилого помещения, по которому производились расчеты. </a:t>
            </a:r>
          </a:p>
          <a:p>
            <a:pPr marL="669925" indent="-533400" algn="just">
              <a:lnSpc>
                <a:spcPct val="140000"/>
              </a:lnSpc>
              <a:buFont typeface="Arial" charset="0"/>
              <a:buAutoNum type="arabicPeriod"/>
            </a:pPr>
            <a:r>
              <a:rPr lang="ru-RU" sz="1400" dirty="0">
                <a:latin typeface="Times New Roman" pitchFamily="18" charset="0"/>
                <a:cs typeface="Times New Roman" pitchFamily="18" charset="0"/>
              </a:rPr>
              <a:t>Штрих-код – графическое изображение из 28 цифровых знаков. Необходим для оплаты ЕПД через электронные терминалы.</a:t>
            </a:r>
          </a:p>
          <a:p>
            <a:pPr marL="669925" indent="-533400" algn="just">
              <a:lnSpc>
                <a:spcPct val="140000"/>
              </a:lnSpc>
              <a:buFont typeface="Arial" charset="0"/>
              <a:buAutoNum type="arabicPeriod"/>
            </a:pPr>
            <a:r>
              <a:rPr lang="ru-RU" sz="1400" dirty="0">
                <a:latin typeface="Times New Roman" pitchFamily="18" charset="0"/>
                <a:cs typeface="Times New Roman" pitchFamily="18" charset="0"/>
              </a:rPr>
              <a:t>Расчетный период.</a:t>
            </a:r>
          </a:p>
          <a:p>
            <a:pPr marL="669925" indent="-533400" algn="just">
              <a:lnSpc>
                <a:spcPct val="140000"/>
              </a:lnSpc>
              <a:buFont typeface="Arial" charset="0"/>
              <a:buAutoNum type="arabicPeriod"/>
            </a:pPr>
            <a:r>
              <a:rPr lang="ru-RU" sz="1400" dirty="0">
                <a:latin typeface="Times New Roman" pitchFamily="18" charset="0"/>
                <a:cs typeface="Times New Roman" pitchFamily="18" charset="0"/>
              </a:rPr>
              <a:t>Реквизиты лицевого счета плательщика.</a:t>
            </a:r>
          </a:p>
          <a:p>
            <a:pPr marL="669925" indent="-533400" algn="just">
              <a:lnSpc>
                <a:spcPct val="140000"/>
              </a:lnSpc>
              <a:buFont typeface="Arial" charset="0"/>
              <a:buAutoNum type="arabicPeriod"/>
            </a:pPr>
            <a:r>
              <a:rPr lang="ru-RU" sz="1400" dirty="0" smtClean="0">
                <a:latin typeface="Times New Roman" pitchFamily="18" charset="0"/>
                <a:cs typeface="Times New Roman" pitchFamily="18" charset="0"/>
              </a:rPr>
              <a:t>Реквизиты поставщиков услуг, а также сведения </a:t>
            </a:r>
            <a:r>
              <a:rPr lang="ru-RU" sz="1400" dirty="0">
                <a:latin typeface="Times New Roman" pitchFamily="18" charset="0"/>
                <a:cs typeface="Times New Roman" pitchFamily="18" charset="0"/>
              </a:rPr>
              <a:t>об </a:t>
            </a:r>
            <a:r>
              <a:rPr lang="ru-RU" sz="1400" dirty="0" smtClean="0">
                <a:latin typeface="Times New Roman" pitchFamily="18" charset="0"/>
                <a:cs typeface="Times New Roman" pitchFamily="18" charset="0"/>
              </a:rPr>
              <a:t>управляющей </a:t>
            </a:r>
            <a:r>
              <a:rPr lang="ru-RU" sz="1400" dirty="0">
                <a:latin typeface="Times New Roman" pitchFamily="18" charset="0"/>
                <a:cs typeface="Times New Roman" pitchFamily="18" charset="0"/>
              </a:rPr>
              <a:t>организации: название, адрес, контактные данные.</a:t>
            </a:r>
          </a:p>
          <a:p>
            <a:pPr marL="669925" indent="-533400" algn="just">
              <a:lnSpc>
                <a:spcPct val="140000"/>
              </a:lnSpc>
              <a:buFont typeface="Arial" charset="0"/>
              <a:buAutoNum type="arabicPeriod"/>
            </a:pPr>
            <a:r>
              <a:rPr lang="ru-RU" sz="1400" dirty="0">
                <a:latin typeface="Times New Roman" pitchFamily="18" charset="0"/>
                <a:cs typeface="Times New Roman" pitchFamily="18" charset="0"/>
              </a:rPr>
              <a:t>Реквизиты </a:t>
            </a:r>
            <a:r>
              <a:rPr lang="ru-RU" sz="1400" dirty="0" smtClean="0">
                <a:latin typeface="Times New Roman" pitchFamily="18" charset="0"/>
                <a:cs typeface="Times New Roman" pitchFamily="18" charset="0"/>
              </a:rPr>
              <a:t>платежного агента.</a:t>
            </a:r>
            <a:endParaRPr lang="ru-RU" sz="1400" dirty="0">
              <a:latin typeface="Times New Roman" pitchFamily="18" charset="0"/>
              <a:cs typeface="Times New Roman" pitchFamily="18" charset="0"/>
            </a:endParaRPr>
          </a:p>
          <a:p>
            <a:pPr marL="669925" indent="-533400" algn="just">
              <a:lnSpc>
                <a:spcPct val="140000"/>
              </a:lnSpc>
              <a:buFont typeface="Arial" charset="0"/>
              <a:buAutoNum type="arabicPeriod"/>
            </a:pPr>
            <a:r>
              <a:rPr lang="ru-RU" sz="1400" dirty="0">
                <a:latin typeface="Times New Roman" pitchFamily="18" charset="0"/>
                <a:cs typeface="Times New Roman" pitchFamily="18" charset="0"/>
              </a:rPr>
              <a:t>Сведения о жилом помещении: тип собственности (собственная или государственная (муниципальная), площадь общая или жилая. Количество зарегистрированных лиц.</a:t>
            </a:r>
          </a:p>
          <a:p>
            <a:pPr marL="669925" indent="-533400" algn="just">
              <a:lnSpc>
                <a:spcPct val="140000"/>
              </a:lnSpc>
              <a:buFont typeface="Arial" charset="0"/>
              <a:buAutoNum type="arabicPeriod"/>
            </a:pPr>
            <a:r>
              <a:rPr lang="ru-RU" sz="1400" dirty="0">
                <a:latin typeface="Times New Roman" pitchFamily="18" charset="0"/>
                <a:cs typeface="Times New Roman" pitchFamily="18" charset="0"/>
              </a:rPr>
              <a:t>Исходные данные дома, использованные при расчете.</a:t>
            </a:r>
          </a:p>
          <a:p>
            <a:pPr marL="669925" indent="-533400" algn="just">
              <a:lnSpc>
                <a:spcPct val="140000"/>
              </a:lnSpc>
              <a:buFont typeface="Arial" charset="0"/>
              <a:buAutoNum type="arabicPeriod"/>
            </a:pPr>
            <a:r>
              <a:rPr lang="ru-RU" sz="1400" dirty="0" smtClean="0">
                <a:latin typeface="Times New Roman" pitchFamily="18" charset="0"/>
                <a:cs typeface="Times New Roman" pitchFamily="18" charset="0"/>
              </a:rPr>
              <a:t>Сумма к оплате с учетом задолженности или переплаты.</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sp>
        <p:nvSpPr>
          <p:cNvPr id="12291" name="Прямоугольник 4"/>
          <p:cNvSpPr>
            <a:spLocks noChangeArrowheads="1"/>
          </p:cNvSpPr>
          <p:nvPr/>
        </p:nvSpPr>
        <p:spPr bwMode="auto">
          <a:xfrm>
            <a:off x="228600" y="3429000"/>
            <a:ext cx="8382000" cy="4368888"/>
          </a:xfrm>
          <a:prstGeom prst="rect">
            <a:avLst/>
          </a:prstGeom>
          <a:noFill/>
          <a:ln w="9525">
            <a:noFill/>
            <a:miter lim="800000"/>
            <a:headEnd/>
            <a:tailEnd/>
          </a:ln>
        </p:spPr>
        <p:txBody>
          <a:bodyPr wrap="square">
            <a:spAutoFit/>
          </a:bodyPr>
          <a:lstStyle/>
          <a:p>
            <a:pPr marL="669925" indent="-533400" algn="just">
              <a:lnSpc>
                <a:spcPct val="140000"/>
              </a:lnSpc>
              <a:buFont typeface="Century Schoolbook" pitchFamily="18" charset="0"/>
              <a:buAutoNum type="arabicPeriod" startAt="11"/>
            </a:pPr>
            <a:r>
              <a:rPr lang="ru-RU" sz="1200" dirty="0">
                <a:latin typeface="Times New Roman" pitchFamily="18" charset="0"/>
                <a:cs typeface="Times New Roman" pitchFamily="18" charset="0"/>
              </a:rPr>
              <a:t>Вид </a:t>
            </a:r>
            <a:r>
              <a:rPr lang="ru-RU" sz="1200" dirty="0" smtClean="0">
                <a:latin typeface="Times New Roman" pitchFamily="18" charset="0"/>
                <a:cs typeface="Times New Roman" pitchFamily="18" charset="0"/>
              </a:rPr>
              <a:t>платежа, </a:t>
            </a:r>
            <a:r>
              <a:rPr lang="ru-RU" sz="1200" dirty="0">
                <a:latin typeface="Times New Roman" pitchFamily="18" charset="0"/>
                <a:cs typeface="Times New Roman" pitchFamily="18" charset="0"/>
              </a:rPr>
              <a:t>по которым производятся начисления: жилищные услуги, коммунальные услуги, </a:t>
            </a:r>
            <a:r>
              <a:rPr lang="ru-RU" sz="1200" dirty="0" smtClean="0">
                <a:latin typeface="Times New Roman" pitchFamily="18" charset="0"/>
                <a:cs typeface="Times New Roman" pitchFamily="18" charset="0"/>
              </a:rPr>
              <a:t>общедомовые нужды, прочие </a:t>
            </a:r>
            <a:r>
              <a:rPr lang="ru-RU" sz="1200" dirty="0">
                <a:latin typeface="Times New Roman" pitchFamily="18" charset="0"/>
                <a:cs typeface="Times New Roman" pitchFamily="18" charset="0"/>
              </a:rPr>
              <a:t>услуги</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pPr marL="669925" indent="-533400" algn="just">
              <a:lnSpc>
                <a:spcPct val="140000"/>
              </a:lnSpc>
              <a:buFont typeface="Arial" charset="0"/>
              <a:buAutoNum type="arabicPeriod" startAt="11"/>
            </a:pPr>
            <a:r>
              <a:rPr lang="ru-RU" sz="1200" dirty="0" smtClean="0">
                <a:latin typeface="Times New Roman" pitchFamily="18" charset="0"/>
                <a:cs typeface="Times New Roman" pitchFamily="18" charset="0"/>
              </a:rPr>
              <a:t>Единицы измерения норматива и сам норматив на индивидуальное потребления общедомовым нужды.</a:t>
            </a:r>
            <a:endParaRPr lang="ru-RU" sz="1200" dirty="0">
              <a:latin typeface="Times New Roman" pitchFamily="18" charset="0"/>
              <a:cs typeface="Times New Roman" pitchFamily="18" charset="0"/>
            </a:endParaRPr>
          </a:p>
          <a:p>
            <a:pPr marL="669925" indent="-533400" algn="just">
              <a:lnSpc>
                <a:spcPct val="140000"/>
              </a:lnSpc>
              <a:buFont typeface="Arial" charset="0"/>
              <a:buAutoNum type="arabicPeriod" startAt="11"/>
            </a:pPr>
            <a:r>
              <a:rPr lang="ru-RU" sz="1200" dirty="0" smtClean="0">
                <a:latin typeface="Times New Roman" pitchFamily="18" charset="0"/>
                <a:cs typeface="Times New Roman" pitchFamily="18" charset="0"/>
              </a:rPr>
              <a:t>Утверждённые тарифы на жилищно-коммунальные услуги.</a:t>
            </a:r>
          </a:p>
          <a:p>
            <a:pPr marL="669925" indent="-533400" algn="just">
              <a:lnSpc>
                <a:spcPct val="140000"/>
              </a:lnSpc>
            </a:pPr>
            <a:r>
              <a:rPr lang="ru-RU" sz="1200" dirty="0" smtClean="0">
                <a:latin typeface="Times New Roman" pitchFamily="18" charset="0"/>
                <a:cs typeface="Times New Roman" pitchFamily="18" charset="0"/>
              </a:rPr>
              <a:t>13/1.      Расчетная ставка потребления жилищно-коммунальных услуг.</a:t>
            </a:r>
            <a:endParaRPr lang="ru-RU" sz="1200" dirty="0">
              <a:latin typeface="Times New Roman" pitchFamily="18" charset="0"/>
              <a:cs typeface="Times New Roman" pitchFamily="18" charset="0"/>
            </a:endParaRPr>
          </a:p>
          <a:p>
            <a:pPr marL="669925" indent="-533400" algn="just">
              <a:lnSpc>
                <a:spcPct val="140000"/>
              </a:lnSpc>
              <a:buFont typeface="+mj-lt"/>
              <a:buAutoNum type="arabicPeriod" startAt="14"/>
            </a:pPr>
            <a:r>
              <a:rPr lang="ru-RU" sz="1200" dirty="0" smtClean="0">
                <a:latin typeface="Times New Roman" pitchFamily="18" charset="0"/>
                <a:cs typeface="Times New Roman" pitchFamily="18" charset="0"/>
              </a:rPr>
              <a:t>Количественный показатель приходящегося объёма  жилищно-коммунального ресурса  на данное помещение.</a:t>
            </a:r>
          </a:p>
          <a:p>
            <a:pPr marL="669925" indent="-533400" algn="just">
              <a:lnSpc>
                <a:spcPct val="140000"/>
              </a:lnSpc>
              <a:buFont typeface="Arial" charset="0"/>
              <a:buAutoNum type="arabicPeriod" startAt="14"/>
            </a:pPr>
            <a:r>
              <a:rPr lang="ru-RU" sz="1200" dirty="0" smtClean="0">
                <a:latin typeface="Times New Roman" pitchFamily="18" charset="0"/>
                <a:cs typeface="Times New Roman" pitchFamily="18" charset="0"/>
              </a:rPr>
              <a:t>Объем коммунальных услуг на общедомовые нужды, приходящийся на соответствующее помещение в многоквартирном доме.</a:t>
            </a:r>
            <a:endParaRPr lang="ru-RU" sz="1200" dirty="0">
              <a:latin typeface="Times New Roman" pitchFamily="18" charset="0"/>
              <a:cs typeface="Times New Roman" pitchFamily="18" charset="0"/>
            </a:endParaRPr>
          </a:p>
          <a:p>
            <a:pPr marL="669925" indent="-533400">
              <a:lnSpc>
                <a:spcPct val="150000"/>
              </a:lnSpc>
              <a:spcBef>
                <a:spcPts val="300"/>
              </a:spcBef>
              <a:buClr>
                <a:schemeClr val="accent1"/>
              </a:buClr>
              <a:buFont typeface="Arial" charset="0"/>
              <a:buAutoNum type="arabicPeriod" startAt="16"/>
            </a:pPr>
            <a:r>
              <a:rPr lang="ru-RU" sz="1200" dirty="0" smtClean="0">
                <a:latin typeface="Times New Roman" pitchFamily="18" charset="0"/>
                <a:cs typeface="Times New Roman" pitchFamily="18" charset="0"/>
              </a:rPr>
              <a:t>Информация </a:t>
            </a:r>
            <a:r>
              <a:rPr lang="ru-RU" sz="1200" dirty="0">
                <a:latin typeface="Times New Roman" pitchFamily="18" charset="0"/>
                <a:cs typeface="Times New Roman" pitchFamily="18" charset="0"/>
              </a:rPr>
              <a:t>о переплате или задолженности за предыдущие периоды.</a:t>
            </a:r>
          </a:p>
          <a:p>
            <a:pPr marL="669925" indent="-533400">
              <a:lnSpc>
                <a:spcPct val="150000"/>
              </a:lnSpc>
              <a:spcBef>
                <a:spcPts val="300"/>
              </a:spcBef>
              <a:buClr>
                <a:schemeClr val="accent1"/>
              </a:buClr>
              <a:buFont typeface="Arial" charset="0"/>
              <a:buAutoNum type="arabicPeriod" startAt="16"/>
            </a:pPr>
            <a:r>
              <a:rPr lang="ru-RU" sz="1200" dirty="0" smtClean="0">
                <a:latin typeface="Times New Roman" pitchFamily="18" charset="0"/>
                <a:cs typeface="Times New Roman" pitchFamily="18" charset="0"/>
              </a:rPr>
              <a:t>Итоговая сумма к оплате по каждому виду жилищно-коммунальных услуг.</a:t>
            </a:r>
            <a:endParaRPr lang="ru-RU" sz="1200" dirty="0">
              <a:latin typeface="Times New Roman" pitchFamily="18" charset="0"/>
              <a:cs typeface="Times New Roman" pitchFamily="18" charset="0"/>
            </a:endParaRPr>
          </a:p>
          <a:p>
            <a:pPr marL="669925" indent="-533400">
              <a:lnSpc>
                <a:spcPct val="150000"/>
              </a:lnSpc>
              <a:spcBef>
                <a:spcPts val="300"/>
              </a:spcBef>
              <a:buClr>
                <a:schemeClr val="accent1"/>
              </a:buClr>
              <a:buFont typeface="Arial" charset="0"/>
              <a:buAutoNum type="arabicPeriod" startAt="16"/>
            </a:pPr>
            <a:r>
              <a:rPr lang="ru-RU" sz="1200" dirty="0">
                <a:latin typeface="Times New Roman" pitchFamily="18" charset="0"/>
                <a:cs typeface="Times New Roman" pitchFamily="18" charset="0"/>
              </a:rPr>
              <a:t>Информация о перерасчетах</a:t>
            </a:r>
            <a:r>
              <a:rPr lang="ru-RU" sz="1200" dirty="0" smtClean="0">
                <a:latin typeface="Times New Roman" pitchFamily="18" charset="0"/>
                <a:cs typeface="Times New Roman" pitchFamily="18" charset="0"/>
              </a:rPr>
              <a:t>.</a:t>
            </a:r>
          </a:p>
          <a:p>
            <a:pPr marL="669925" indent="-533400">
              <a:lnSpc>
                <a:spcPct val="150000"/>
              </a:lnSpc>
              <a:spcBef>
                <a:spcPts val="300"/>
              </a:spcBef>
              <a:buClr>
                <a:schemeClr val="accent1"/>
              </a:buClr>
              <a:buFont typeface="+mj-lt"/>
              <a:buAutoNum type="arabicPeriod" startAt="20"/>
            </a:pPr>
            <a:r>
              <a:rPr lang="ru-RU" sz="1200" dirty="0" smtClean="0">
                <a:latin typeface="Times New Roman" pitchFamily="18" charset="0"/>
                <a:cs typeface="Times New Roman" pitchFamily="18" charset="0"/>
              </a:rPr>
              <a:t>Сумма начислений по услугам.</a:t>
            </a:r>
          </a:p>
          <a:p>
            <a:pPr marL="669925" indent="-533400">
              <a:lnSpc>
                <a:spcPct val="150000"/>
              </a:lnSpc>
              <a:spcBef>
                <a:spcPts val="300"/>
              </a:spcBef>
              <a:buClr>
                <a:schemeClr val="accent1"/>
              </a:buClr>
              <a:buFont typeface="Arial" charset="0"/>
              <a:buAutoNum type="arabicPeriod" startAt="20"/>
            </a:pPr>
            <a:endParaRPr lang="ru-RU" sz="1200" dirty="0" smtClean="0">
              <a:latin typeface="Times New Roman" pitchFamily="18" charset="0"/>
              <a:cs typeface="Times New Roman" pitchFamily="18" charset="0"/>
            </a:endParaRPr>
          </a:p>
          <a:p>
            <a:pPr marL="669925" indent="-533400">
              <a:lnSpc>
                <a:spcPct val="150000"/>
              </a:lnSpc>
              <a:spcBef>
                <a:spcPts val="300"/>
              </a:spcBef>
              <a:buClr>
                <a:schemeClr val="accent1"/>
              </a:buClr>
              <a:buFont typeface="+mj-lt"/>
              <a:buAutoNum type="arabicPeriod" startAt="20"/>
            </a:pPr>
            <a:endParaRPr lang="ru-RU" sz="1200" dirty="0" smtClean="0">
              <a:latin typeface="Times New Roman" pitchFamily="18" charset="0"/>
              <a:cs typeface="Times New Roman" pitchFamily="18" charset="0"/>
            </a:endParaRPr>
          </a:p>
          <a:p>
            <a:pPr marL="669925" indent="-533400">
              <a:lnSpc>
                <a:spcPct val="150000"/>
              </a:lnSpc>
              <a:spcBef>
                <a:spcPts val="300"/>
              </a:spcBef>
              <a:buClr>
                <a:schemeClr val="accent1"/>
              </a:buClr>
              <a:buFont typeface="Arial" charset="0"/>
              <a:buAutoNum type="arabicPeriod" startAt="20"/>
            </a:pPr>
            <a:endParaRPr lang="ru-RU" sz="12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9525" y="0"/>
            <a:ext cx="9134475" cy="3486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a:xfrm>
            <a:off x="228600" y="2743200"/>
            <a:ext cx="8382000" cy="3810000"/>
          </a:xfrm>
        </p:spPr>
        <p:txBody>
          <a:bodyPr/>
          <a:lstStyle/>
          <a:p>
            <a:pPr marL="457200" indent="-457200" algn="just">
              <a:lnSpc>
                <a:spcPct val="150000"/>
              </a:lnSpc>
              <a:buFont typeface="+mj-lt"/>
              <a:buAutoNum type="arabicPeriod" startAt="19"/>
            </a:pPr>
            <a:r>
              <a:rPr lang="ru-RU" sz="1400" dirty="0" smtClean="0">
                <a:latin typeface="Times New Roman" pitchFamily="18" charset="0"/>
                <a:cs typeface="Times New Roman" pitchFamily="18" charset="0"/>
              </a:rPr>
              <a:t>Справочная информация о объёмах потребления по индивидуальным и общедомовым приборам учета и суммарным индивидуальным потреблением, а так же объём начислений по нормативу потребления по всем квартирам в МКД., размещённая в Разделе № 4, предназначена для самостоятельного подсчета и проверки правильности произведённого расчета по квартире.</a:t>
            </a:r>
          </a:p>
          <a:p>
            <a:pPr marL="457200" indent="-457200" algn="just">
              <a:lnSpc>
                <a:spcPct val="150000"/>
              </a:lnSpc>
              <a:buNone/>
            </a:pPr>
            <a:r>
              <a:rPr lang="ru-RU" sz="1400" dirty="0" smtClean="0">
                <a:latin typeface="Times New Roman" pitchFamily="18" charset="0"/>
                <a:cs typeface="Times New Roman" pitchFamily="18" charset="0"/>
              </a:rPr>
              <a:t>	</a:t>
            </a:r>
          </a:p>
          <a:p>
            <a:pPr marL="457200" indent="-457200" algn="just">
              <a:lnSpc>
                <a:spcPct val="150000"/>
              </a:lnSpc>
              <a:buNone/>
            </a:pPr>
            <a:r>
              <a:rPr lang="ru-RU" sz="1400" dirty="0" smtClean="0">
                <a:latin typeface="Times New Roman" pitchFamily="18" charset="0"/>
                <a:cs typeface="Times New Roman" pitchFamily="18" charset="0"/>
              </a:rPr>
              <a:t>	 Обращаем Ваше внимание, что на сайте ООО «ЕРИЦ», ежемесячно, выставляется информация по объёмам общедомовых приборов учета, а так же акты с показаниями ОПУ (</a:t>
            </a:r>
            <a:r>
              <a:rPr lang="en-US" sz="1400" dirty="0" smtClean="0">
                <a:latin typeface="Times New Roman" pitchFamily="18" charset="0"/>
                <a:cs typeface="Times New Roman" pitchFamily="18" charset="0"/>
              </a:rPr>
              <a:t>http://www.erickgl.ru</a:t>
            </a:r>
            <a:r>
              <a:rPr lang="ru-RU" sz="1400" dirty="0" smtClean="0">
                <a:latin typeface="Times New Roman" pitchFamily="18" charset="0"/>
                <a:cs typeface="Times New Roman" pitchFamily="18" charset="0"/>
              </a:rPr>
              <a:t>/Отчётность/Показания общедомовых и индивидуальных приборов учета за год).</a:t>
            </a:r>
          </a:p>
          <a:p>
            <a:pPr marL="457200" indent="-457200">
              <a:buNone/>
            </a:pPr>
            <a:endParaRPr lang="ru-RU" sz="1400" dirty="0" smtClean="0">
              <a:latin typeface="Times New Roman" pitchFamily="18" charset="0"/>
              <a:cs typeface="Times New Roman" pitchFamily="18" charset="0"/>
            </a:endParaRPr>
          </a:p>
          <a:p>
            <a:pPr marL="457200" indent="-457200">
              <a:buNone/>
            </a:pPr>
            <a:endParaRPr lang="ru-RU" sz="1400" dirty="0">
              <a:latin typeface="Times New Roman" pitchFamily="18" charset="0"/>
              <a:cs typeface="Times New Roman" pitchFamily="18" charset="0"/>
            </a:endParaRPr>
          </a:p>
        </p:txBody>
      </p:sp>
      <p:pic>
        <p:nvPicPr>
          <p:cNvPr id="62466" name="Picture 2"/>
          <p:cNvPicPr>
            <a:picLocks noChangeAspect="1" noChangeArrowheads="1"/>
          </p:cNvPicPr>
          <p:nvPr/>
        </p:nvPicPr>
        <p:blipFill>
          <a:blip r:embed="rId2" cstate="print"/>
          <a:srcRect/>
          <a:stretch>
            <a:fillRect/>
          </a:stretch>
        </p:blipFill>
        <p:spPr bwMode="auto">
          <a:xfrm>
            <a:off x="0" y="304800"/>
            <a:ext cx="9144000" cy="2133600"/>
          </a:xfrm>
          <a:prstGeom prst="rect">
            <a:avLst/>
          </a:prstGeom>
          <a:noFill/>
          <a:ln w="9525">
            <a:noFill/>
            <a:miter lim="800000"/>
            <a:headEnd/>
            <a:tailEnd/>
          </a:ln>
          <a:effectLst/>
        </p:spPr>
      </p:pic>
      <p:sp>
        <p:nvSpPr>
          <p:cNvPr id="5" name="Стрелка вправо 4"/>
          <p:cNvSpPr/>
          <p:nvPr/>
        </p:nvSpPr>
        <p:spPr>
          <a:xfrm>
            <a:off x="228600" y="45720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5" name="Содержимое 4"/>
          <p:cNvSpPr>
            <a:spLocks noGrp="1"/>
          </p:cNvSpPr>
          <p:nvPr>
            <p:ph sz="quarter" idx="1"/>
          </p:nvPr>
        </p:nvSpPr>
        <p:spPr/>
        <p:txBody>
          <a:bodyPr/>
          <a:lstStyle/>
          <a:p>
            <a:endParaRPr lang="ru-RU"/>
          </a:p>
        </p:txBody>
      </p:sp>
      <p:pic>
        <p:nvPicPr>
          <p:cNvPr id="3074" name="Picture 2"/>
          <p:cNvPicPr>
            <a:picLocks noChangeAspect="1" noChangeArrowheads="1"/>
          </p:cNvPicPr>
          <p:nvPr/>
        </p:nvPicPr>
        <p:blipFill>
          <a:blip r:embed="rId2" cstate="print"/>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28600"/>
            <a:ext cx="7467600" cy="1066800"/>
          </a:xfrm>
        </p:spPr>
        <p:txBody>
          <a:bodyPr>
            <a:noAutofit/>
          </a:bodyPr>
          <a:lstStyle/>
          <a:p>
            <a:pPr algn="ctr" fontAlgn="auto">
              <a:spcAft>
                <a:spcPts val="0"/>
              </a:spcAft>
              <a:defRPr/>
            </a:pPr>
            <a:r>
              <a:rPr lang="ru-RU" sz="3200" dirty="0" smtClean="0">
                <a:latin typeface="Times New Roman" pitchFamily="18" charset="0"/>
                <a:cs typeface="Times New Roman" pitchFamily="18" charset="0"/>
              </a:rPr>
              <a:t>В блоке № 11 размещена</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структура платы за ЖКУ</a:t>
            </a:r>
            <a:endParaRPr lang="ru-RU" sz="3200" dirty="0">
              <a:latin typeface="Times New Roman" pitchFamily="18" charset="0"/>
              <a:cs typeface="Times New Roman" pitchFamily="18" charset="0"/>
            </a:endParaRPr>
          </a:p>
        </p:txBody>
      </p:sp>
      <p:sp>
        <p:nvSpPr>
          <p:cNvPr id="5" name="Содержимое 4"/>
          <p:cNvSpPr>
            <a:spLocks noGrp="1"/>
          </p:cNvSpPr>
          <p:nvPr>
            <p:ph sz="quarter" idx="1"/>
          </p:nvPr>
        </p:nvSpPr>
        <p:spPr>
          <a:xfrm>
            <a:off x="228600" y="1600200"/>
            <a:ext cx="8610600" cy="5257800"/>
          </a:xfrm>
        </p:spPr>
        <p:txBody>
          <a:bodyPr>
            <a:normAutofit lnSpcReduction="10000"/>
          </a:bodyPr>
          <a:lstStyle/>
          <a:p>
            <a:pPr algn="just">
              <a:lnSpc>
                <a:spcPct val="150000"/>
              </a:lnSpc>
              <a:buNone/>
            </a:pPr>
            <a:r>
              <a:rPr lang="ru-RU" sz="1200" dirty="0" smtClean="0"/>
              <a:t>	</a:t>
            </a:r>
            <a:r>
              <a:rPr lang="ru-RU" sz="1400" dirty="0" smtClean="0">
                <a:latin typeface="Times New Roman" pitchFamily="18" charset="0"/>
                <a:cs typeface="Times New Roman" pitchFamily="18" charset="0"/>
              </a:rPr>
              <a:t>      Согласно ст. 154 Жилищного Кодекса РФ от 29.12.2004 г. № 188-ФЗ (ред. от 31.01.2016 г.) структура платы за жилое помещение и коммунальные услуги включает в себя:</a:t>
            </a:r>
          </a:p>
          <a:p>
            <a:pPr algn="just">
              <a:lnSpc>
                <a:spcPct val="150000"/>
              </a:lnSpc>
              <a:buNone/>
            </a:pPr>
            <a:r>
              <a:rPr lang="ru-RU" sz="1400" dirty="0" smtClean="0">
                <a:latin typeface="Times New Roman" pitchFamily="18" charset="0"/>
                <a:cs typeface="Times New Roman" pitchFamily="18" charset="0"/>
              </a:rPr>
              <a:t>	       Плата за жилое помещение и коммунальные услуги для </a:t>
            </a:r>
            <a:r>
              <a:rPr lang="ru-RU" sz="1400" b="1" u="sng" dirty="0" smtClean="0">
                <a:latin typeface="Times New Roman" pitchFamily="18" charset="0"/>
                <a:cs typeface="Times New Roman" pitchFamily="18" charset="0"/>
              </a:rPr>
              <a:t>нанимателя жилого помещения</a:t>
            </a:r>
            <a:r>
              <a:rPr lang="ru-RU" sz="1400" dirty="0" smtClean="0">
                <a:latin typeface="Times New Roman" pitchFamily="18" charset="0"/>
                <a:cs typeface="Times New Roman" pitchFamily="18" charset="0"/>
              </a:rPr>
              <a:t>, занимаемого по договору </a:t>
            </a:r>
            <a:r>
              <a:rPr lang="ru-RU" sz="1400" u="sng" dirty="0" smtClean="0">
                <a:latin typeface="Times New Roman" pitchFamily="18" charset="0"/>
                <a:cs typeface="Times New Roman" pitchFamily="18" charset="0"/>
              </a:rPr>
              <a:t>социального найма</a:t>
            </a:r>
            <a:r>
              <a:rPr lang="ru-RU" sz="1400" dirty="0" smtClean="0">
                <a:latin typeface="Times New Roman" pitchFamily="18" charset="0"/>
                <a:cs typeface="Times New Roman" pitchFamily="18" charset="0"/>
              </a:rPr>
              <a:t> или договору найма жилого помещения </a:t>
            </a:r>
            <a:r>
              <a:rPr lang="ru-RU" sz="1400" u="sng" dirty="0" smtClean="0">
                <a:latin typeface="Times New Roman" pitchFamily="18" charset="0"/>
                <a:cs typeface="Times New Roman" pitchFamily="18" charset="0"/>
              </a:rPr>
              <a:t>государственного или муниципального жилищного фонда</a:t>
            </a:r>
            <a:r>
              <a:rPr lang="ru-RU" sz="1400" dirty="0" smtClean="0">
                <a:latin typeface="Times New Roman" pitchFamily="18" charset="0"/>
                <a:cs typeface="Times New Roman" pitchFamily="18" charset="0"/>
              </a:rPr>
              <a:t>, включает в себя:</a:t>
            </a:r>
          </a:p>
          <a:p>
            <a:pPr algn="just">
              <a:lnSpc>
                <a:spcPct val="150000"/>
              </a:lnSpc>
              <a:buNone/>
            </a:pPr>
            <a:r>
              <a:rPr lang="ru-RU" sz="1400" dirty="0" smtClean="0">
                <a:latin typeface="Times New Roman" pitchFamily="18" charset="0"/>
                <a:cs typeface="Times New Roman" pitchFamily="18" charset="0"/>
              </a:rPr>
              <a:t>	      1) плату за пользование жилым помещением (</a:t>
            </a:r>
            <a:r>
              <a:rPr lang="ru-RU" sz="1400" u="sng" dirty="0" smtClean="0">
                <a:latin typeface="Times New Roman" pitchFamily="18" charset="0"/>
                <a:cs typeface="Times New Roman" pitchFamily="18" charset="0"/>
              </a:rPr>
              <a:t>плата за наем</a:t>
            </a:r>
            <a:r>
              <a:rPr lang="ru-RU" sz="1400" dirty="0" smtClean="0">
                <a:latin typeface="Times New Roman" pitchFamily="18" charset="0"/>
                <a:cs typeface="Times New Roman" pitchFamily="18" charset="0"/>
              </a:rPr>
              <a:t>);</a:t>
            </a:r>
          </a:p>
          <a:p>
            <a:pPr algn="just">
              <a:lnSpc>
                <a:spcPct val="150000"/>
              </a:lnSpc>
              <a:buNone/>
            </a:pPr>
            <a:r>
              <a:rPr lang="ru-RU" sz="1400" dirty="0" smtClean="0">
                <a:latin typeface="Times New Roman" pitchFamily="18" charset="0"/>
                <a:cs typeface="Times New Roman" pitchFamily="18" charset="0"/>
              </a:rPr>
              <a:t>	      2) плату за </a:t>
            </a:r>
            <a:r>
              <a:rPr lang="ru-RU" sz="1400" u="sng" dirty="0" smtClean="0">
                <a:latin typeface="Times New Roman" pitchFamily="18" charset="0"/>
                <a:cs typeface="Times New Roman" pitchFamily="18" charset="0"/>
              </a:rPr>
              <a:t>содержание жилого помещения</a:t>
            </a:r>
            <a:r>
              <a:rPr lang="ru-RU" sz="1400" dirty="0" smtClean="0">
                <a:latin typeface="Times New Roman" pitchFamily="18" charset="0"/>
                <a:cs typeface="Times New Roman" pitchFamily="18" charset="0"/>
              </a:rPr>
              <a:t>, включающую в себя плату за услуги, работы по управлению многоквартирным домом, за содержание и текущий ремонт общего имущества в многоквартирном доме, за холодную воду, горячую воду, электрическую энергию, тепловую энергию, потребляемые при содержании общего имущества в многоквартирном доме, а также за отведение сточных вод в целях содержания общего имущества в многоквартирном доме. Капитальный ремонт общего имущества в многоквартирном доме проводится за счет собственника жилищного фонда;</a:t>
            </a:r>
          </a:p>
          <a:p>
            <a:pPr algn="just">
              <a:lnSpc>
                <a:spcPct val="150000"/>
              </a:lnSpc>
              <a:buNone/>
            </a:pPr>
            <a:r>
              <a:rPr lang="ru-RU" sz="1400" dirty="0" smtClean="0">
                <a:latin typeface="Times New Roman" pitchFamily="18" charset="0"/>
                <a:cs typeface="Times New Roman" pitchFamily="18" charset="0"/>
              </a:rPr>
              <a:t>	      3) плату за </a:t>
            </a:r>
            <a:r>
              <a:rPr lang="ru-RU" sz="1400" u="sng" dirty="0" smtClean="0">
                <a:latin typeface="Times New Roman" pitchFamily="18" charset="0"/>
                <a:cs typeface="Times New Roman" pitchFamily="18" charset="0"/>
              </a:rPr>
              <a:t>коммунальные услуги</a:t>
            </a:r>
            <a:r>
              <a:rPr lang="ru-RU" sz="1400" dirty="0" smtClean="0">
                <a:latin typeface="Times New Roman" pitchFamily="18" charset="0"/>
                <a:cs typeface="Times New Roman" pitchFamily="18" charset="0"/>
              </a:rPr>
              <a:t>.</a:t>
            </a:r>
          </a:p>
          <a:p>
            <a:pPr marL="0" indent="0" algn="just" fontAlgn="auto">
              <a:lnSpc>
                <a:spcPct val="150000"/>
              </a:lnSpc>
              <a:spcBef>
                <a:spcPts val="0"/>
              </a:spcBef>
              <a:spcAft>
                <a:spcPts val="0"/>
              </a:spcAft>
              <a:buFont typeface="Wingdings 2" pitchFamily="18" charset="2"/>
              <a:buNone/>
              <a:defRPr/>
            </a:pPr>
            <a:r>
              <a:rPr lang="ru-RU" sz="1200" dirty="0" smtClean="0">
                <a:latin typeface="Times New Roman" pitchFamily="18" charset="0"/>
                <a:cs typeface="Times New Roman" pitchFamily="18" charset="0"/>
              </a:rPr>
              <a:t>	</a:t>
            </a:r>
            <a:endParaRPr lang="ru-RU" sz="1200" dirty="0" smtClean="0"/>
          </a:p>
          <a:p>
            <a:pPr marL="0" indent="0" algn="just" fontAlgn="auto">
              <a:lnSpc>
                <a:spcPct val="150000"/>
              </a:lnSpc>
              <a:spcBef>
                <a:spcPts val="0"/>
              </a:spcBef>
              <a:spcAft>
                <a:spcPts val="0"/>
              </a:spcAft>
              <a:buFont typeface="Wingdings 2" pitchFamily="18" charset="2"/>
              <a:buNone/>
              <a:defRPr/>
            </a:pPr>
            <a:endParaRPr lang="ru-RU" sz="1200" dirty="0" smtClean="0">
              <a:latin typeface="Times New Roman" pitchFamily="18" charset="0"/>
              <a:cs typeface="Times New Roman" pitchFamily="18" charset="0"/>
            </a:endParaRPr>
          </a:p>
          <a:p>
            <a:pPr marL="0" indent="0" algn="just" fontAlgn="auto">
              <a:lnSpc>
                <a:spcPct val="150000"/>
              </a:lnSpc>
              <a:spcBef>
                <a:spcPts val="0"/>
              </a:spcBef>
              <a:spcAft>
                <a:spcPts val="0"/>
              </a:spcAft>
              <a:buFont typeface="Wingdings 2" pitchFamily="18" charset="2"/>
              <a:buNone/>
              <a:defRPr/>
            </a:pPr>
            <a:r>
              <a:rPr lang="ru-RU" sz="1200" dirty="0" smtClean="0">
                <a:latin typeface="Times New Roman" pitchFamily="18" charset="0"/>
                <a:cs typeface="Times New Roman" pitchFamily="18" charset="0"/>
              </a:rPr>
              <a:t>	</a:t>
            </a:r>
          </a:p>
          <a:p>
            <a:pPr marL="274320" indent="-274320" fontAlgn="auto">
              <a:spcAft>
                <a:spcPts val="0"/>
              </a:spcAft>
              <a:buFont typeface="Wingdings 2" pitchFamily="18" charset="2"/>
              <a:buNone/>
              <a:defRPr/>
            </a:pPr>
            <a:endParaRPr lang="ru-RU" dirty="0"/>
          </a:p>
        </p:txBody>
      </p:sp>
    </p:spTree>
  </p:cSld>
  <p:clrMapOvr>
    <a:masterClrMapping/>
  </p:clrMapOvr>
  <p:transition spd="med" advTm="100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2624</TotalTime>
  <Words>2883</Words>
  <Application>Microsoft Office PowerPoint</Application>
  <PresentationFormat>Экран (4:3)</PresentationFormat>
  <Paragraphs>313</Paragraphs>
  <Slides>47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Эркер</vt:lpstr>
      <vt:lpstr>  Платежный документ за ЖКУ  «Единого расчётно –информационного центра»  г. Когалыма</vt:lpstr>
      <vt:lpstr>Слайд 2</vt:lpstr>
      <vt:lpstr>Слайд 3</vt:lpstr>
      <vt:lpstr>Слайд 4</vt:lpstr>
      <vt:lpstr>Слайд 5</vt:lpstr>
      <vt:lpstr>Слайд 6</vt:lpstr>
      <vt:lpstr>Слайд 7</vt:lpstr>
      <vt:lpstr>Слайд 8</vt:lpstr>
      <vt:lpstr>В блоке № 11 размещена  структура платы за ЖКУ</vt:lpstr>
      <vt:lpstr>Слайд 10</vt:lpstr>
      <vt:lpstr>Коммунальные услуги</vt:lpstr>
      <vt:lpstr>Общедомовые нужды</vt:lpstr>
      <vt:lpstr>Прочие услуги</vt:lpstr>
      <vt:lpstr>Слайд 14</vt:lpstr>
      <vt:lpstr>Слайд 15</vt:lpstr>
      <vt:lpstr>Нормативы потребления</vt:lpstr>
      <vt:lpstr>Слайд 17</vt:lpstr>
      <vt:lpstr>Слайд 18</vt:lpstr>
      <vt:lpstr>Слайд 19</vt:lpstr>
      <vt:lpstr>Утверждённые тарифы</vt:lpstr>
      <vt:lpstr>Слайд 21</vt:lpstr>
      <vt:lpstr>Слайд 22</vt:lpstr>
      <vt:lpstr>Слайд 23</vt:lpstr>
      <vt:lpstr>Перечень работ, услуг по управлению многоквартирным домом , содержанию и ремонту  общего имущества в многоквартирном доме, определение их стоимости и размера платы за содержание и ремонт общего имущества многоквартирных домов г. Когалым, ул. Молодежная  дом 13 А,  общая площадь жилых и нежилых  помещений 3419,50 м2 </vt:lpstr>
      <vt:lpstr>Слайд 25</vt:lpstr>
      <vt:lpstr>Слайд 26</vt:lpstr>
      <vt:lpstr>Слайд 27</vt:lpstr>
      <vt:lpstr>Расчет индивидуального потребления и на ОД нужды</vt:lpstr>
      <vt:lpstr>Слайд 29</vt:lpstr>
      <vt:lpstr>Слайд 30</vt:lpstr>
      <vt:lpstr>Слайд 31</vt:lpstr>
      <vt:lpstr>Слайд 32</vt:lpstr>
      <vt:lpstr>Слайд 33</vt:lpstr>
      <vt:lpstr>Слайд 34</vt:lpstr>
      <vt:lpstr>Слайд 35</vt:lpstr>
      <vt:lpstr>Слайд 36</vt:lpstr>
      <vt:lpstr>НАЧИСЛЕНО</vt:lpstr>
      <vt:lpstr>Слайд 38</vt:lpstr>
      <vt:lpstr>Сведения о перерасчетах (доначисления +, уменьшения -) </vt:lpstr>
      <vt:lpstr>Слайд 40</vt:lpstr>
      <vt:lpstr>СВЕДЕНИЯ О ПЕРЕПЛАТЕ (-) ИЛИ ДОЛГЕ (+)</vt:lpstr>
      <vt:lpstr>Слайд 42</vt:lpstr>
      <vt:lpstr>ИТОГО К ОПЛАТЕ</vt:lpstr>
      <vt:lpstr>Слайд 44</vt:lpstr>
      <vt:lpstr>ПЕНИ</vt:lpstr>
      <vt:lpstr>Учитывая тот факт, что правомерность использования для оплаты ЖКУ применяемой формы квитанции подвергалась сомнению со стороны единичных потребителей, судом сделан однозначный вывод о том что :  « Платежный документ содержит всю необходимую информацию о плательщике и  исполнителях услуг, расчете размера платы за ЖКУ,  об объёмах оказанных услуг, справочную информацию, информацию о перерасчетах. Кроме того, приказом утверждена примерная форма платежного документа и установление своей формы платежного документа с внесением и сохранением обязательных реквизитов, не противоречит требованиям нормативных актов».</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Екатерина</dc:creator>
  <cp:lastModifiedBy>Крупнова Оксана Викторовна</cp:lastModifiedBy>
  <cp:revision>351</cp:revision>
  <cp:lastPrinted>1601-01-01T00:00:00Z</cp:lastPrinted>
  <dcterms:created xsi:type="dcterms:W3CDTF">2015-06-25T15:05:33Z</dcterms:created>
  <dcterms:modified xsi:type="dcterms:W3CDTF">2016-04-20T06:41:43Z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